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</p:sldMasterIdLst>
  <p:notesMasterIdLst>
    <p:notesMasterId r:id="rId41"/>
  </p:notesMasterIdLst>
  <p:handoutMasterIdLst>
    <p:handoutMasterId r:id="rId42"/>
  </p:handoutMasterIdLst>
  <p:sldIdLst>
    <p:sldId id="256" r:id="rId2"/>
    <p:sldId id="531" r:id="rId3"/>
    <p:sldId id="640" r:id="rId4"/>
    <p:sldId id="488" r:id="rId5"/>
    <p:sldId id="641" r:id="rId6"/>
    <p:sldId id="610" r:id="rId7"/>
    <p:sldId id="642" r:id="rId8"/>
    <p:sldId id="549" r:id="rId9"/>
    <p:sldId id="555" r:id="rId10"/>
    <p:sldId id="631" r:id="rId11"/>
    <p:sldId id="637" r:id="rId12"/>
    <p:sldId id="633" r:id="rId13"/>
    <p:sldId id="636" r:id="rId14"/>
    <p:sldId id="565" r:id="rId15"/>
    <p:sldId id="611" r:id="rId16"/>
    <p:sldId id="612" r:id="rId17"/>
    <p:sldId id="643" r:id="rId18"/>
    <p:sldId id="574" r:id="rId19"/>
    <p:sldId id="644" r:id="rId20"/>
    <p:sldId id="583" r:id="rId21"/>
    <p:sldId id="585" r:id="rId22"/>
    <p:sldId id="616" r:id="rId23"/>
    <p:sldId id="638" r:id="rId24"/>
    <p:sldId id="617" r:id="rId25"/>
    <p:sldId id="623" r:id="rId26"/>
    <p:sldId id="625" r:id="rId27"/>
    <p:sldId id="618" r:id="rId28"/>
    <p:sldId id="624" r:id="rId29"/>
    <p:sldId id="619" r:id="rId30"/>
    <p:sldId id="620" r:id="rId31"/>
    <p:sldId id="639" r:id="rId32"/>
    <p:sldId id="622" r:id="rId33"/>
    <p:sldId id="595" r:id="rId34"/>
    <p:sldId id="597" r:id="rId35"/>
    <p:sldId id="629" r:id="rId36"/>
    <p:sldId id="630" r:id="rId37"/>
    <p:sldId id="603" r:id="rId38"/>
    <p:sldId id="605" r:id="rId39"/>
    <p:sldId id="525" r:id="rId40"/>
  </p:sldIdLst>
  <p:sldSz cx="9144000" cy="6858000" type="screen4x3"/>
  <p:notesSz cx="9144000" cy="6858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sz="4400" kern="1200">
        <a:solidFill>
          <a:schemeClr val="tx2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4400" kern="1200">
        <a:solidFill>
          <a:schemeClr val="tx2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4400" kern="1200">
        <a:solidFill>
          <a:schemeClr val="tx2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4400" kern="1200">
        <a:solidFill>
          <a:schemeClr val="tx2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4400" kern="1200">
        <a:solidFill>
          <a:schemeClr val="tx2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4400" kern="1200">
        <a:solidFill>
          <a:schemeClr val="tx2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4400" kern="1200">
        <a:solidFill>
          <a:schemeClr val="tx2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4400" kern="1200">
        <a:solidFill>
          <a:schemeClr val="tx2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4400" kern="1200">
        <a:solidFill>
          <a:schemeClr val="tx2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User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DA2"/>
    <a:srgbClr val="FF3300"/>
    <a:srgbClr val="0D79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41" autoAdjust="0"/>
    <p:restoredTop sz="94539" autoAdjust="0"/>
  </p:normalViewPr>
  <p:slideViewPr>
    <p:cSldViewPr>
      <p:cViewPr varScale="1">
        <p:scale>
          <a:sx n="114" d="100"/>
          <a:sy n="114" d="100"/>
        </p:scale>
        <p:origin x="666" y="1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2" y="2330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5F08D9-60AE-4C51-9916-436962457D49}" type="doc">
      <dgm:prSet loTypeId="urn:microsoft.com/office/officeart/2005/8/layout/vList5" loCatId="list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ru-RU"/>
        </a:p>
      </dgm:t>
    </dgm:pt>
    <dgm:pt modelId="{193E4C8C-F2C7-4A0D-8896-B697D20625B2}">
      <dgm:prSet phldrT="[Текст]"/>
      <dgm:spPr/>
      <dgm:t>
        <a:bodyPr/>
        <a:lstStyle/>
        <a:p>
          <a:r>
            <a:rPr lang="ru-RU" dirty="0"/>
            <a:t>Товарный</a:t>
          </a:r>
        </a:p>
      </dgm:t>
    </dgm:pt>
    <dgm:pt modelId="{D4E36DD7-B0AC-4A83-A3D1-F228C9BF6B84}" type="parTrans" cxnId="{2766FE66-0F1E-4608-B327-17A6E7D7C85B}">
      <dgm:prSet/>
      <dgm:spPr/>
      <dgm:t>
        <a:bodyPr/>
        <a:lstStyle/>
        <a:p>
          <a:endParaRPr lang="ru-RU"/>
        </a:p>
      </dgm:t>
    </dgm:pt>
    <dgm:pt modelId="{E32CC69A-1AD7-49D0-996A-15D60990B724}" type="sibTrans" cxnId="{2766FE66-0F1E-4608-B327-17A6E7D7C85B}">
      <dgm:prSet/>
      <dgm:spPr/>
      <dgm:t>
        <a:bodyPr/>
        <a:lstStyle/>
        <a:p>
          <a:endParaRPr lang="ru-RU"/>
        </a:p>
      </dgm:t>
    </dgm:pt>
    <dgm:pt modelId="{4BEE0796-5BCB-425E-807F-E6A6AAD5F49A}">
      <dgm:prSet phldrT="[Текст]"/>
      <dgm:spPr/>
      <dgm:t>
        <a:bodyPr/>
        <a:lstStyle/>
        <a:p>
          <a:r>
            <a:rPr lang="ru-RU" dirty="0"/>
            <a:t>Потребительский</a:t>
          </a:r>
        </a:p>
      </dgm:t>
    </dgm:pt>
    <dgm:pt modelId="{97B07860-BED5-4DC9-B64E-31486E162023}" type="parTrans" cxnId="{1DA78CDE-8B0A-4888-895F-D521C3DB7E78}">
      <dgm:prSet/>
      <dgm:spPr/>
      <dgm:t>
        <a:bodyPr/>
        <a:lstStyle/>
        <a:p>
          <a:endParaRPr lang="ru-RU"/>
        </a:p>
      </dgm:t>
    </dgm:pt>
    <dgm:pt modelId="{35E2F07F-CC22-47B5-8A5C-991998D6DF5F}" type="sibTrans" cxnId="{1DA78CDE-8B0A-4888-895F-D521C3DB7E78}">
      <dgm:prSet/>
      <dgm:spPr/>
      <dgm:t>
        <a:bodyPr/>
        <a:lstStyle/>
        <a:p>
          <a:endParaRPr lang="ru-RU"/>
        </a:p>
      </dgm:t>
    </dgm:pt>
    <dgm:pt modelId="{FD479CC5-D750-4B8C-B037-DBE42AD525A4}">
      <dgm:prSet phldrT="[Текст]"/>
      <dgm:spPr/>
      <dgm:t>
        <a:bodyPr/>
        <a:lstStyle/>
        <a:p>
          <a:r>
            <a:rPr lang="ru-RU" dirty="0"/>
            <a:t>Производственный</a:t>
          </a:r>
        </a:p>
      </dgm:t>
    </dgm:pt>
    <dgm:pt modelId="{70978C8E-09B0-40C0-B8AD-813A579896B8}" type="parTrans" cxnId="{699E47CE-D2B8-498D-B40F-4877B3509E58}">
      <dgm:prSet/>
      <dgm:spPr/>
      <dgm:t>
        <a:bodyPr/>
        <a:lstStyle/>
        <a:p>
          <a:endParaRPr lang="ru-RU"/>
        </a:p>
      </dgm:t>
    </dgm:pt>
    <dgm:pt modelId="{ACBF9E64-C34E-477E-974D-23740C622A9B}" type="sibTrans" cxnId="{699E47CE-D2B8-498D-B40F-4877B3509E58}">
      <dgm:prSet/>
      <dgm:spPr/>
      <dgm:t>
        <a:bodyPr/>
        <a:lstStyle/>
        <a:p>
          <a:endParaRPr lang="ru-RU"/>
        </a:p>
      </dgm:t>
    </dgm:pt>
    <dgm:pt modelId="{9D2D233D-51A1-47A4-9D15-37A8D388C966}">
      <dgm:prSet phldrT="[Текст]"/>
      <dgm:spPr/>
      <dgm:t>
        <a:bodyPr/>
        <a:lstStyle/>
        <a:p>
          <a:r>
            <a:rPr lang="ru-RU" dirty="0"/>
            <a:t>Финансовый</a:t>
          </a:r>
        </a:p>
      </dgm:t>
    </dgm:pt>
    <dgm:pt modelId="{E5E23979-2426-4E61-B901-065F4E3B5152}" type="parTrans" cxnId="{A70341E1-219C-446C-8969-DE4A640A00AB}">
      <dgm:prSet/>
      <dgm:spPr/>
      <dgm:t>
        <a:bodyPr/>
        <a:lstStyle/>
        <a:p>
          <a:endParaRPr lang="ru-RU"/>
        </a:p>
      </dgm:t>
    </dgm:pt>
    <dgm:pt modelId="{944B7624-D4CA-4660-B29E-F7068F0AF33B}" type="sibTrans" cxnId="{A70341E1-219C-446C-8969-DE4A640A00AB}">
      <dgm:prSet/>
      <dgm:spPr/>
      <dgm:t>
        <a:bodyPr/>
        <a:lstStyle/>
        <a:p>
          <a:endParaRPr lang="ru-RU"/>
        </a:p>
      </dgm:t>
    </dgm:pt>
    <dgm:pt modelId="{5B4BD842-1E14-4FFD-990C-81C6AFC3E351}">
      <dgm:prSet phldrT="[Текст]"/>
      <dgm:spPr/>
      <dgm:t>
        <a:bodyPr/>
        <a:lstStyle/>
        <a:p>
          <a:r>
            <a:rPr lang="ru-RU" dirty="0"/>
            <a:t>Инвестиционный</a:t>
          </a:r>
        </a:p>
      </dgm:t>
    </dgm:pt>
    <dgm:pt modelId="{F324EC13-E802-433E-8D84-5F3CAE8B5E93}" type="parTrans" cxnId="{F1039AD5-4B3E-4D8A-BFD9-1B5E2FD1D27D}">
      <dgm:prSet/>
      <dgm:spPr/>
      <dgm:t>
        <a:bodyPr/>
        <a:lstStyle/>
        <a:p>
          <a:endParaRPr lang="ru-RU"/>
        </a:p>
      </dgm:t>
    </dgm:pt>
    <dgm:pt modelId="{57CB86EC-BA5A-4856-9080-061BE5DA9B2E}" type="sibTrans" cxnId="{F1039AD5-4B3E-4D8A-BFD9-1B5E2FD1D27D}">
      <dgm:prSet/>
      <dgm:spPr/>
      <dgm:t>
        <a:bodyPr/>
        <a:lstStyle/>
        <a:p>
          <a:endParaRPr lang="ru-RU"/>
        </a:p>
      </dgm:t>
    </dgm:pt>
    <dgm:pt modelId="{EA7F39D9-5004-4F09-9A5E-82E934F80163}">
      <dgm:prSet phldrT="[Текст]"/>
      <dgm:spPr/>
      <dgm:t>
        <a:bodyPr/>
        <a:lstStyle/>
        <a:p>
          <a:r>
            <a:rPr lang="ru-RU" dirty="0"/>
            <a:t>Кредитный</a:t>
          </a:r>
        </a:p>
      </dgm:t>
    </dgm:pt>
    <dgm:pt modelId="{6134EB62-6551-4488-A27D-03A4CF2CE7C5}" type="parTrans" cxnId="{1DBFEF1A-BBC7-4AA5-A413-4216F3DD7AC2}">
      <dgm:prSet/>
      <dgm:spPr/>
      <dgm:t>
        <a:bodyPr/>
        <a:lstStyle/>
        <a:p>
          <a:endParaRPr lang="ru-RU"/>
        </a:p>
      </dgm:t>
    </dgm:pt>
    <dgm:pt modelId="{997B1E47-9C3D-47AE-8A0C-8383F6FA7DD7}" type="sibTrans" cxnId="{1DBFEF1A-BBC7-4AA5-A413-4216F3DD7AC2}">
      <dgm:prSet/>
      <dgm:spPr/>
      <dgm:t>
        <a:bodyPr/>
        <a:lstStyle/>
        <a:p>
          <a:endParaRPr lang="ru-RU"/>
        </a:p>
      </dgm:t>
    </dgm:pt>
    <dgm:pt modelId="{F1D71E28-3BB8-4B6D-AE72-B2BCD3D4C6DB}">
      <dgm:prSet phldrT="[Текст]"/>
      <dgm:spPr/>
      <dgm:t>
        <a:bodyPr/>
        <a:lstStyle/>
        <a:p>
          <a:r>
            <a:rPr lang="ru-RU" dirty="0"/>
            <a:t>Трудовой</a:t>
          </a:r>
        </a:p>
      </dgm:t>
    </dgm:pt>
    <dgm:pt modelId="{2EAF496B-FF1B-475A-9273-4B599CF095AB}" type="parTrans" cxnId="{29E2C87E-F2CB-4CBF-A8D3-C95618B2B118}">
      <dgm:prSet/>
      <dgm:spPr/>
      <dgm:t>
        <a:bodyPr/>
        <a:lstStyle/>
        <a:p>
          <a:endParaRPr lang="ru-RU"/>
        </a:p>
      </dgm:t>
    </dgm:pt>
    <dgm:pt modelId="{FF159584-050D-4B6E-9D46-E365B6E1755A}" type="sibTrans" cxnId="{29E2C87E-F2CB-4CBF-A8D3-C95618B2B118}">
      <dgm:prSet/>
      <dgm:spPr/>
      <dgm:t>
        <a:bodyPr/>
        <a:lstStyle/>
        <a:p>
          <a:endParaRPr lang="ru-RU"/>
        </a:p>
      </dgm:t>
    </dgm:pt>
    <dgm:pt modelId="{0CA10264-A263-4F83-8693-D0999D921E06}">
      <dgm:prSet phldrT="[Текст]"/>
      <dgm:spPr/>
      <dgm:t>
        <a:bodyPr/>
        <a:lstStyle/>
        <a:p>
          <a:r>
            <a:rPr lang="ru-RU" dirty="0"/>
            <a:t>Квалифицированной рабочей силы</a:t>
          </a:r>
        </a:p>
      </dgm:t>
    </dgm:pt>
    <dgm:pt modelId="{755B823D-F151-4C9C-89E2-71FCAA90E7BF}" type="parTrans" cxnId="{135BB3F5-A624-4071-A5F0-55FB4CE6BE42}">
      <dgm:prSet/>
      <dgm:spPr/>
      <dgm:t>
        <a:bodyPr/>
        <a:lstStyle/>
        <a:p>
          <a:endParaRPr lang="ru-RU"/>
        </a:p>
      </dgm:t>
    </dgm:pt>
    <dgm:pt modelId="{F49D6FF3-E927-4F77-A332-BEEADA658AE2}" type="sibTrans" cxnId="{135BB3F5-A624-4071-A5F0-55FB4CE6BE42}">
      <dgm:prSet/>
      <dgm:spPr/>
      <dgm:t>
        <a:bodyPr/>
        <a:lstStyle/>
        <a:p>
          <a:endParaRPr lang="ru-RU"/>
        </a:p>
      </dgm:t>
    </dgm:pt>
    <dgm:pt modelId="{050A3218-3E0F-4143-B559-B26E37E2519E}">
      <dgm:prSet phldrT="[Текст]"/>
      <dgm:spPr/>
      <dgm:t>
        <a:bodyPr/>
        <a:lstStyle/>
        <a:p>
          <a:r>
            <a:rPr lang="ru-RU" dirty="0"/>
            <a:t>Неквалифицированной рабочей силы</a:t>
          </a:r>
        </a:p>
      </dgm:t>
    </dgm:pt>
    <dgm:pt modelId="{095C07BC-6E59-4194-87C3-6B5732BAED3B}" type="parTrans" cxnId="{1D76F1A5-8DAD-4B8C-95A5-533B8123E162}">
      <dgm:prSet/>
      <dgm:spPr/>
      <dgm:t>
        <a:bodyPr/>
        <a:lstStyle/>
        <a:p>
          <a:endParaRPr lang="ru-RU"/>
        </a:p>
      </dgm:t>
    </dgm:pt>
    <dgm:pt modelId="{DB3A9B5B-678A-489B-9FBD-BE93D11B420D}" type="sibTrans" cxnId="{1D76F1A5-8DAD-4B8C-95A5-533B8123E162}">
      <dgm:prSet/>
      <dgm:spPr/>
      <dgm:t>
        <a:bodyPr/>
        <a:lstStyle/>
        <a:p>
          <a:endParaRPr lang="ru-RU"/>
        </a:p>
      </dgm:t>
    </dgm:pt>
    <dgm:pt modelId="{E10DEF4F-A429-4B53-9A2D-CCEB2DF6B00D}">
      <dgm:prSet phldrT="[Текст]"/>
      <dgm:spPr/>
      <dgm:t>
        <a:bodyPr/>
        <a:lstStyle/>
        <a:p>
          <a:r>
            <a:rPr lang="ru-RU" dirty="0"/>
            <a:t>Информации</a:t>
          </a:r>
        </a:p>
      </dgm:t>
    </dgm:pt>
    <dgm:pt modelId="{70AE9963-DB88-429B-A86E-863F4DBCB5A2}" type="parTrans" cxnId="{31A0744E-7F80-471F-9BD2-B0864EB60D5F}">
      <dgm:prSet/>
      <dgm:spPr/>
      <dgm:t>
        <a:bodyPr/>
        <a:lstStyle/>
        <a:p>
          <a:endParaRPr lang="ru-RU"/>
        </a:p>
      </dgm:t>
    </dgm:pt>
    <dgm:pt modelId="{AA2725E9-469E-4DBD-9482-E1B88CD6242D}" type="sibTrans" cxnId="{31A0744E-7F80-471F-9BD2-B0864EB60D5F}">
      <dgm:prSet/>
      <dgm:spPr/>
      <dgm:t>
        <a:bodyPr/>
        <a:lstStyle/>
        <a:p>
          <a:endParaRPr lang="ru-RU"/>
        </a:p>
      </dgm:t>
    </dgm:pt>
    <dgm:pt modelId="{64D8A53D-1962-4A30-A07D-A8E130740781}">
      <dgm:prSet phldrT="[Текст]"/>
      <dgm:spPr/>
      <dgm:t>
        <a:bodyPr/>
        <a:lstStyle/>
        <a:p>
          <a:r>
            <a:rPr lang="ru-RU" dirty="0"/>
            <a:t>Продуктов интеллектуального труда</a:t>
          </a:r>
        </a:p>
      </dgm:t>
    </dgm:pt>
    <dgm:pt modelId="{F9E1B3C0-36D4-4E21-A3DC-FA6B9AAFDD49}" type="parTrans" cxnId="{80AA9B55-6EA6-4550-930F-0B16796673CF}">
      <dgm:prSet/>
      <dgm:spPr/>
      <dgm:t>
        <a:bodyPr/>
        <a:lstStyle/>
        <a:p>
          <a:endParaRPr lang="ru-RU"/>
        </a:p>
      </dgm:t>
    </dgm:pt>
    <dgm:pt modelId="{4A6B6068-C84A-4429-AE4A-A0734F72CB92}" type="sibTrans" cxnId="{80AA9B55-6EA6-4550-930F-0B16796673CF}">
      <dgm:prSet/>
      <dgm:spPr/>
      <dgm:t>
        <a:bodyPr/>
        <a:lstStyle/>
        <a:p>
          <a:endParaRPr lang="ru-RU"/>
        </a:p>
      </dgm:t>
    </dgm:pt>
    <dgm:pt modelId="{60D2586A-3C1F-4830-9FD4-471725332F0A}">
      <dgm:prSet phldrT="[Текст]"/>
      <dgm:spPr/>
      <dgm:t>
        <a:bodyPr/>
        <a:lstStyle/>
        <a:p>
          <a:r>
            <a:rPr lang="ru-RU" dirty="0"/>
            <a:t>Ценных бумаг</a:t>
          </a:r>
        </a:p>
      </dgm:t>
    </dgm:pt>
    <dgm:pt modelId="{D5DCA6A9-262D-419B-B601-7078C1E9E5C9}" type="parTrans" cxnId="{0FDB3DC4-76DC-4063-9ABC-E25F66A898CC}">
      <dgm:prSet/>
      <dgm:spPr/>
      <dgm:t>
        <a:bodyPr/>
        <a:lstStyle/>
        <a:p>
          <a:endParaRPr lang="ru-RU"/>
        </a:p>
      </dgm:t>
    </dgm:pt>
    <dgm:pt modelId="{BB99C74C-F2BB-4360-B8CF-4BBA0861F8CC}" type="sibTrans" cxnId="{0FDB3DC4-76DC-4063-9ABC-E25F66A898CC}">
      <dgm:prSet/>
      <dgm:spPr/>
      <dgm:t>
        <a:bodyPr/>
        <a:lstStyle/>
        <a:p>
          <a:endParaRPr lang="ru-RU"/>
        </a:p>
      </dgm:t>
    </dgm:pt>
    <dgm:pt modelId="{F1FE9600-3354-4C4D-AE85-DB289D235A6D}">
      <dgm:prSet phldrT="[Текст]"/>
      <dgm:spPr/>
      <dgm:t>
        <a:bodyPr/>
        <a:lstStyle/>
        <a:p>
          <a:r>
            <a:rPr lang="ru-RU" dirty="0"/>
            <a:t>Валютно-денежный</a:t>
          </a:r>
        </a:p>
      </dgm:t>
    </dgm:pt>
    <dgm:pt modelId="{7C3EB185-06B9-4E39-BFE7-08C50241F555}" type="parTrans" cxnId="{78FD9EF9-4BBA-4719-98A3-32D676CD1721}">
      <dgm:prSet/>
      <dgm:spPr/>
      <dgm:t>
        <a:bodyPr/>
        <a:lstStyle/>
        <a:p>
          <a:endParaRPr lang="ru-RU"/>
        </a:p>
      </dgm:t>
    </dgm:pt>
    <dgm:pt modelId="{EFFFB9CB-66D0-491F-8C0B-0E6AB4D81E54}" type="sibTrans" cxnId="{78FD9EF9-4BBA-4719-98A3-32D676CD1721}">
      <dgm:prSet/>
      <dgm:spPr/>
      <dgm:t>
        <a:bodyPr/>
        <a:lstStyle/>
        <a:p>
          <a:endParaRPr lang="ru-RU"/>
        </a:p>
      </dgm:t>
    </dgm:pt>
    <dgm:pt modelId="{EE2024CA-6389-4C09-BB8A-C0419CACDC77}">
      <dgm:prSet phldrT="[Текст]"/>
      <dgm:spPr/>
      <dgm:t>
        <a:bodyPr/>
        <a:lstStyle/>
        <a:p>
          <a:r>
            <a:rPr lang="ru-RU" dirty="0"/>
            <a:t>По профессиям, отраслям и т.д.</a:t>
          </a:r>
        </a:p>
      </dgm:t>
    </dgm:pt>
    <dgm:pt modelId="{EE7B1A9B-4D23-4EB5-B985-422720351249}" type="parTrans" cxnId="{62C23731-8330-4197-B505-7149C31DB53B}">
      <dgm:prSet/>
      <dgm:spPr/>
      <dgm:t>
        <a:bodyPr/>
        <a:lstStyle/>
        <a:p>
          <a:endParaRPr lang="ru-RU"/>
        </a:p>
      </dgm:t>
    </dgm:pt>
    <dgm:pt modelId="{C8A65689-3389-4574-AB6E-1D5B433510F7}" type="sibTrans" cxnId="{62C23731-8330-4197-B505-7149C31DB53B}">
      <dgm:prSet/>
      <dgm:spPr/>
      <dgm:t>
        <a:bodyPr/>
        <a:lstStyle/>
        <a:p>
          <a:endParaRPr lang="ru-RU"/>
        </a:p>
      </dgm:t>
    </dgm:pt>
    <dgm:pt modelId="{8E57959E-C7FB-47BA-94EE-38146E55A718}" type="pres">
      <dgm:prSet presAssocID="{3D5F08D9-60AE-4C51-9916-436962457D49}" presName="Name0" presStyleCnt="0">
        <dgm:presLayoutVars>
          <dgm:dir/>
          <dgm:animLvl val="lvl"/>
          <dgm:resizeHandles val="exact"/>
        </dgm:presLayoutVars>
      </dgm:prSet>
      <dgm:spPr/>
    </dgm:pt>
    <dgm:pt modelId="{479AD2E1-6A97-4305-B80B-C1347D8C8D64}" type="pres">
      <dgm:prSet presAssocID="{193E4C8C-F2C7-4A0D-8896-B697D20625B2}" presName="linNode" presStyleCnt="0"/>
      <dgm:spPr/>
    </dgm:pt>
    <dgm:pt modelId="{A7202811-B583-41E1-B957-16F14AC8B961}" type="pres">
      <dgm:prSet presAssocID="{193E4C8C-F2C7-4A0D-8896-B697D20625B2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147B7735-73E2-4EB3-95F2-4E443815AE29}" type="pres">
      <dgm:prSet presAssocID="{193E4C8C-F2C7-4A0D-8896-B697D20625B2}" presName="descendantText" presStyleLbl="alignAccFollowNode1" presStyleIdx="0" presStyleCnt="3">
        <dgm:presLayoutVars>
          <dgm:bulletEnabled val="1"/>
        </dgm:presLayoutVars>
      </dgm:prSet>
      <dgm:spPr/>
    </dgm:pt>
    <dgm:pt modelId="{0B714F88-E038-418C-AF9B-7483C84F34A0}" type="pres">
      <dgm:prSet presAssocID="{E32CC69A-1AD7-49D0-996A-15D60990B724}" presName="sp" presStyleCnt="0"/>
      <dgm:spPr/>
    </dgm:pt>
    <dgm:pt modelId="{17192A50-E29C-42ED-B26C-FE4DF1EA960D}" type="pres">
      <dgm:prSet presAssocID="{9D2D233D-51A1-47A4-9D15-37A8D388C966}" presName="linNode" presStyleCnt="0"/>
      <dgm:spPr/>
    </dgm:pt>
    <dgm:pt modelId="{2DD6F66B-BBA5-4946-A034-282884D20E8D}" type="pres">
      <dgm:prSet presAssocID="{9D2D233D-51A1-47A4-9D15-37A8D388C966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E27CB3B3-27A8-4463-882B-5A647AF93C07}" type="pres">
      <dgm:prSet presAssocID="{9D2D233D-51A1-47A4-9D15-37A8D388C966}" presName="descendantText" presStyleLbl="alignAccFollowNode1" presStyleIdx="1" presStyleCnt="3">
        <dgm:presLayoutVars>
          <dgm:bulletEnabled val="1"/>
        </dgm:presLayoutVars>
      </dgm:prSet>
      <dgm:spPr/>
    </dgm:pt>
    <dgm:pt modelId="{8A54D17B-52A2-4CE4-8E23-938AC9A9CE94}" type="pres">
      <dgm:prSet presAssocID="{944B7624-D4CA-4660-B29E-F7068F0AF33B}" presName="sp" presStyleCnt="0"/>
      <dgm:spPr/>
    </dgm:pt>
    <dgm:pt modelId="{0A2673CF-4803-4928-A649-DC392E9232B8}" type="pres">
      <dgm:prSet presAssocID="{F1D71E28-3BB8-4B6D-AE72-B2BCD3D4C6DB}" presName="linNode" presStyleCnt="0"/>
      <dgm:spPr/>
    </dgm:pt>
    <dgm:pt modelId="{044AB743-8DBE-4193-BA7E-3A7B5108AAF3}" type="pres">
      <dgm:prSet presAssocID="{F1D71E28-3BB8-4B6D-AE72-B2BCD3D4C6DB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215B3460-AADF-4FB8-9684-3491E7620C91}" type="pres">
      <dgm:prSet presAssocID="{F1D71E28-3BB8-4B6D-AE72-B2BCD3D4C6DB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A389AB0A-D469-47AE-A97B-433DDCD5287E}" type="presOf" srcId="{5B4BD842-1E14-4FFD-990C-81C6AFC3E351}" destId="{E27CB3B3-27A8-4463-882B-5A647AF93C07}" srcOrd="0" destOrd="0" presId="urn:microsoft.com/office/officeart/2005/8/layout/vList5"/>
    <dgm:cxn modelId="{ABE0500E-DD9C-47FD-8F3E-8CCDBD771F52}" type="presOf" srcId="{193E4C8C-F2C7-4A0D-8896-B697D20625B2}" destId="{A7202811-B583-41E1-B957-16F14AC8B961}" srcOrd="0" destOrd="0" presId="urn:microsoft.com/office/officeart/2005/8/layout/vList5"/>
    <dgm:cxn modelId="{934BFC11-867E-4C98-A53C-F8DE8D7D9745}" type="presOf" srcId="{60D2586A-3C1F-4830-9FD4-471725332F0A}" destId="{E27CB3B3-27A8-4463-882B-5A647AF93C07}" srcOrd="0" destOrd="2" presId="urn:microsoft.com/office/officeart/2005/8/layout/vList5"/>
    <dgm:cxn modelId="{1DBFEF1A-BBC7-4AA5-A413-4216F3DD7AC2}" srcId="{9D2D233D-51A1-47A4-9D15-37A8D388C966}" destId="{EA7F39D9-5004-4F09-9A5E-82E934F80163}" srcOrd="1" destOrd="0" parTransId="{6134EB62-6551-4488-A27D-03A4CF2CE7C5}" sibTransId="{997B1E47-9C3D-47AE-8A0C-8383F6FA7DD7}"/>
    <dgm:cxn modelId="{9B025A2B-78E2-46CC-84B7-42FC04165DAC}" type="presOf" srcId="{E10DEF4F-A429-4B53-9A2D-CCEB2DF6B00D}" destId="{147B7735-73E2-4EB3-95F2-4E443815AE29}" srcOrd="0" destOrd="2" presId="urn:microsoft.com/office/officeart/2005/8/layout/vList5"/>
    <dgm:cxn modelId="{62C23731-8330-4197-B505-7149C31DB53B}" srcId="{F1D71E28-3BB8-4B6D-AE72-B2BCD3D4C6DB}" destId="{EE2024CA-6389-4C09-BB8A-C0419CACDC77}" srcOrd="2" destOrd="0" parTransId="{EE7B1A9B-4D23-4EB5-B985-422720351249}" sibTransId="{C8A65689-3389-4574-AB6E-1D5B433510F7}"/>
    <dgm:cxn modelId="{55E94132-2F04-47E0-86D3-28B3A63784C5}" type="presOf" srcId="{0CA10264-A263-4F83-8693-D0999D921E06}" destId="{215B3460-AADF-4FB8-9684-3491E7620C91}" srcOrd="0" destOrd="0" presId="urn:microsoft.com/office/officeart/2005/8/layout/vList5"/>
    <dgm:cxn modelId="{0F0E433C-1CAE-4ABE-AD63-208628031066}" type="presOf" srcId="{4BEE0796-5BCB-425E-807F-E6A6AAD5F49A}" destId="{147B7735-73E2-4EB3-95F2-4E443815AE29}" srcOrd="0" destOrd="0" presId="urn:microsoft.com/office/officeart/2005/8/layout/vList5"/>
    <dgm:cxn modelId="{63633562-08D5-4127-9556-B75BD307C2B4}" type="presOf" srcId="{FD479CC5-D750-4B8C-B037-DBE42AD525A4}" destId="{147B7735-73E2-4EB3-95F2-4E443815AE29}" srcOrd="0" destOrd="1" presId="urn:microsoft.com/office/officeart/2005/8/layout/vList5"/>
    <dgm:cxn modelId="{2766FE66-0F1E-4608-B327-17A6E7D7C85B}" srcId="{3D5F08D9-60AE-4C51-9916-436962457D49}" destId="{193E4C8C-F2C7-4A0D-8896-B697D20625B2}" srcOrd="0" destOrd="0" parTransId="{D4E36DD7-B0AC-4A83-A3D1-F228C9BF6B84}" sibTransId="{E32CC69A-1AD7-49D0-996A-15D60990B724}"/>
    <dgm:cxn modelId="{A0AB9A6A-FA3D-44E2-8609-13006EDE140B}" type="presOf" srcId="{9D2D233D-51A1-47A4-9D15-37A8D388C966}" destId="{2DD6F66B-BBA5-4946-A034-282884D20E8D}" srcOrd="0" destOrd="0" presId="urn:microsoft.com/office/officeart/2005/8/layout/vList5"/>
    <dgm:cxn modelId="{31A0744E-7F80-471F-9BD2-B0864EB60D5F}" srcId="{193E4C8C-F2C7-4A0D-8896-B697D20625B2}" destId="{E10DEF4F-A429-4B53-9A2D-CCEB2DF6B00D}" srcOrd="2" destOrd="0" parTransId="{70AE9963-DB88-429B-A86E-863F4DBCB5A2}" sibTransId="{AA2725E9-469E-4DBD-9482-E1B88CD6242D}"/>
    <dgm:cxn modelId="{7E5E0355-E74E-4A92-8935-C10136EB83B5}" type="presOf" srcId="{3D5F08D9-60AE-4C51-9916-436962457D49}" destId="{8E57959E-C7FB-47BA-94EE-38146E55A718}" srcOrd="0" destOrd="0" presId="urn:microsoft.com/office/officeart/2005/8/layout/vList5"/>
    <dgm:cxn modelId="{80AA9B55-6EA6-4550-930F-0B16796673CF}" srcId="{193E4C8C-F2C7-4A0D-8896-B697D20625B2}" destId="{64D8A53D-1962-4A30-A07D-A8E130740781}" srcOrd="3" destOrd="0" parTransId="{F9E1B3C0-36D4-4E21-A3DC-FA6B9AAFDD49}" sibTransId="{4A6B6068-C84A-4429-AE4A-A0734F72CB92}"/>
    <dgm:cxn modelId="{DE3E1F58-8D4D-40C4-8395-CB6E71BADFB3}" type="presOf" srcId="{EA7F39D9-5004-4F09-9A5E-82E934F80163}" destId="{E27CB3B3-27A8-4463-882B-5A647AF93C07}" srcOrd="0" destOrd="1" presId="urn:microsoft.com/office/officeart/2005/8/layout/vList5"/>
    <dgm:cxn modelId="{29E2C87E-F2CB-4CBF-A8D3-C95618B2B118}" srcId="{3D5F08D9-60AE-4C51-9916-436962457D49}" destId="{F1D71E28-3BB8-4B6D-AE72-B2BCD3D4C6DB}" srcOrd="2" destOrd="0" parTransId="{2EAF496B-FF1B-475A-9273-4B599CF095AB}" sibTransId="{FF159584-050D-4B6E-9D46-E365B6E1755A}"/>
    <dgm:cxn modelId="{DA9D729D-5635-4229-81A1-7F52D37E8778}" type="presOf" srcId="{F1FE9600-3354-4C4D-AE85-DB289D235A6D}" destId="{E27CB3B3-27A8-4463-882B-5A647AF93C07}" srcOrd="0" destOrd="3" presId="urn:microsoft.com/office/officeart/2005/8/layout/vList5"/>
    <dgm:cxn modelId="{1D76F1A5-8DAD-4B8C-95A5-533B8123E162}" srcId="{F1D71E28-3BB8-4B6D-AE72-B2BCD3D4C6DB}" destId="{050A3218-3E0F-4143-B559-B26E37E2519E}" srcOrd="1" destOrd="0" parTransId="{095C07BC-6E59-4194-87C3-6B5732BAED3B}" sibTransId="{DB3A9B5B-678A-489B-9FBD-BE93D11B420D}"/>
    <dgm:cxn modelId="{AC8B08BA-E5E6-494A-93E4-CDC7C77D32FB}" type="presOf" srcId="{050A3218-3E0F-4143-B559-B26E37E2519E}" destId="{215B3460-AADF-4FB8-9684-3491E7620C91}" srcOrd="0" destOrd="1" presId="urn:microsoft.com/office/officeart/2005/8/layout/vList5"/>
    <dgm:cxn modelId="{0FDB3DC4-76DC-4063-9ABC-E25F66A898CC}" srcId="{9D2D233D-51A1-47A4-9D15-37A8D388C966}" destId="{60D2586A-3C1F-4830-9FD4-471725332F0A}" srcOrd="2" destOrd="0" parTransId="{D5DCA6A9-262D-419B-B601-7078C1E9E5C9}" sibTransId="{BB99C74C-F2BB-4360-B8CF-4BBA0861F8CC}"/>
    <dgm:cxn modelId="{699E47CE-D2B8-498D-B40F-4877B3509E58}" srcId="{193E4C8C-F2C7-4A0D-8896-B697D20625B2}" destId="{FD479CC5-D750-4B8C-B037-DBE42AD525A4}" srcOrd="1" destOrd="0" parTransId="{70978C8E-09B0-40C0-B8AD-813A579896B8}" sibTransId="{ACBF9E64-C34E-477E-974D-23740C622A9B}"/>
    <dgm:cxn modelId="{F1039AD5-4B3E-4D8A-BFD9-1B5E2FD1D27D}" srcId="{9D2D233D-51A1-47A4-9D15-37A8D388C966}" destId="{5B4BD842-1E14-4FFD-990C-81C6AFC3E351}" srcOrd="0" destOrd="0" parTransId="{F324EC13-E802-433E-8D84-5F3CAE8B5E93}" sibTransId="{57CB86EC-BA5A-4856-9080-061BE5DA9B2E}"/>
    <dgm:cxn modelId="{1DA78CDE-8B0A-4888-895F-D521C3DB7E78}" srcId="{193E4C8C-F2C7-4A0D-8896-B697D20625B2}" destId="{4BEE0796-5BCB-425E-807F-E6A6AAD5F49A}" srcOrd="0" destOrd="0" parTransId="{97B07860-BED5-4DC9-B64E-31486E162023}" sibTransId="{35E2F07F-CC22-47B5-8A5C-991998D6DF5F}"/>
    <dgm:cxn modelId="{A70341E1-219C-446C-8969-DE4A640A00AB}" srcId="{3D5F08D9-60AE-4C51-9916-436962457D49}" destId="{9D2D233D-51A1-47A4-9D15-37A8D388C966}" srcOrd="1" destOrd="0" parTransId="{E5E23979-2426-4E61-B901-065F4E3B5152}" sibTransId="{944B7624-D4CA-4660-B29E-F7068F0AF33B}"/>
    <dgm:cxn modelId="{0A9984F1-BB5A-4AFD-82B4-D60212AFF19E}" type="presOf" srcId="{F1D71E28-3BB8-4B6D-AE72-B2BCD3D4C6DB}" destId="{044AB743-8DBE-4193-BA7E-3A7B5108AAF3}" srcOrd="0" destOrd="0" presId="urn:microsoft.com/office/officeart/2005/8/layout/vList5"/>
    <dgm:cxn modelId="{135BB3F5-A624-4071-A5F0-55FB4CE6BE42}" srcId="{F1D71E28-3BB8-4B6D-AE72-B2BCD3D4C6DB}" destId="{0CA10264-A263-4F83-8693-D0999D921E06}" srcOrd="0" destOrd="0" parTransId="{755B823D-F151-4C9C-89E2-71FCAA90E7BF}" sibTransId="{F49D6FF3-E927-4F77-A332-BEEADA658AE2}"/>
    <dgm:cxn modelId="{7CB4B5F5-F8C7-45D9-8481-7561C20C0C10}" type="presOf" srcId="{EE2024CA-6389-4C09-BB8A-C0419CACDC77}" destId="{215B3460-AADF-4FB8-9684-3491E7620C91}" srcOrd="0" destOrd="2" presId="urn:microsoft.com/office/officeart/2005/8/layout/vList5"/>
    <dgm:cxn modelId="{78FD9EF9-4BBA-4719-98A3-32D676CD1721}" srcId="{9D2D233D-51A1-47A4-9D15-37A8D388C966}" destId="{F1FE9600-3354-4C4D-AE85-DB289D235A6D}" srcOrd="3" destOrd="0" parTransId="{7C3EB185-06B9-4E39-BFE7-08C50241F555}" sibTransId="{EFFFB9CB-66D0-491F-8C0B-0E6AB4D81E54}"/>
    <dgm:cxn modelId="{5557B8FC-CC86-48A2-86C8-1A78F228361E}" type="presOf" srcId="{64D8A53D-1962-4A30-A07D-A8E130740781}" destId="{147B7735-73E2-4EB3-95F2-4E443815AE29}" srcOrd="0" destOrd="3" presId="urn:microsoft.com/office/officeart/2005/8/layout/vList5"/>
    <dgm:cxn modelId="{F21DCBB2-BC92-45FC-9F21-490BC80111A1}" type="presParOf" srcId="{8E57959E-C7FB-47BA-94EE-38146E55A718}" destId="{479AD2E1-6A97-4305-B80B-C1347D8C8D64}" srcOrd="0" destOrd="0" presId="urn:microsoft.com/office/officeart/2005/8/layout/vList5"/>
    <dgm:cxn modelId="{9218489A-1986-4774-96DC-5601635DFC11}" type="presParOf" srcId="{479AD2E1-6A97-4305-B80B-C1347D8C8D64}" destId="{A7202811-B583-41E1-B957-16F14AC8B961}" srcOrd="0" destOrd="0" presId="urn:microsoft.com/office/officeart/2005/8/layout/vList5"/>
    <dgm:cxn modelId="{61B687FB-7A1F-4B18-9E03-B61F5E55455C}" type="presParOf" srcId="{479AD2E1-6A97-4305-B80B-C1347D8C8D64}" destId="{147B7735-73E2-4EB3-95F2-4E443815AE29}" srcOrd="1" destOrd="0" presId="urn:microsoft.com/office/officeart/2005/8/layout/vList5"/>
    <dgm:cxn modelId="{C4476A5B-D26B-40E7-89B3-CA32F36A03FE}" type="presParOf" srcId="{8E57959E-C7FB-47BA-94EE-38146E55A718}" destId="{0B714F88-E038-418C-AF9B-7483C84F34A0}" srcOrd="1" destOrd="0" presId="urn:microsoft.com/office/officeart/2005/8/layout/vList5"/>
    <dgm:cxn modelId="{FE11877E-015F-49F1-9C9A-248C16B08AD9}" type="presParOf" srcId="{8E57959E-C7FB-47BA-94EE-38146E55A718}" destId="{17192A50-E29C-42ED-B26C-FE4DF1EA960D}" srcOrd="2" destOrd="0" presId="urn:microsoft.com/office/officeart/2005/8/layout/vList5"/>
    <dgm:cxn modelId="{4967425C-0A9E-4571-A9C3-113BA2E4C9E1}" type="presParOf" srcId="{17192A50-E29C-42ED-B26C-FE4DF1EA960D}" destId="{2DD6F66B-BBA5-4946-A034-282884D20E8D}" srcOrd="0" destOrd="0" presId="urn:microsoft.com/office/officeart/2005/8/layout/vList5"/>
    <dgm:cxn modelId="{4DE5F699-5713-4FC7-896F-0B50382E01F2}" type="presParOf" srcId="{17192A50-E29C-42ED-B26C-FE4DF1EA960D}" destId="{E27CB3B3-27A8-4463-882B-5A647AF93C07}" srcOrd="1" destOrd="0" presId="urn:microsoft.com/office/officeart/2005/8/layout/vList5"/>
    <dgm:cxn modelId="{463187C3-13DF-4AAE-A57C-BB955CC9B4C9}" type="presParOf" srcId="{8E57959E-C7FB-47BA-94EE-38146E55A718}" destId="{8A54D17B-52A2-4CE4-8E23-938AC9A9CE94}" srcOrd="3" destOrd="0" presId="urn:microsoft.com/office/officeart/2005/8/layout/vList5"/>
    <dgm:cxn modelId="{D991AF5B-A0BB-4D79-8373-7D1CCE538505}" type="presParOf" srcId="{8E57959E-C7FB-47BA-94EE-38146E55A718}" destId="{0A2673CF-4803-4928-A649-DC392E9232B8}" srcOrd="4" destOrd="0" presId="urn:microsoft.com/office/officeart/2005/8/layout/vList5"/>
    <dgm:cxn modelId="{36D0A212-F35E-4FA1-BF14-505B02B8213D}" type="presParOf" srcId="{0A2673CF-4803-4928-A649-DC392E9232B8}" destId="{044AB743-8DBE-4193-BA7E-3A7B5108AAF3}" srcOrd="0" destOrd="0" presId="urn:microsoft.com/office/officeart/2005/8/layout/vList5"/>
    <dgm:cxn modelId="{2DB6F51E-F330-4201-B9C7-A652436E27A0}" type="presParOf" srcId="{0A2673CF-4803-4928-A649-DC392E9232B8}" destId="{215B3460-AADF-4FB8-9684-3491E7620C9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BD26B8-576A-4D7C-A2F6-4432C7B2A16D}" type="doc">
      <dgm:prSet loTypeId="urn:microsoft.com/office/officeart/2005/8/layout/pyramid2" loCatId="list" qsTypeId="urn:microsoft.com/office/officeart/2005/8/quickstyle/simple1#2" qsCatId="simple" csTypeId="urn:microsoft.com/office/officeart/2005/8/colors/accent1_2#2" csCatId="accent1" phldr="1"/>
      <dgm:spPr/>
    </dgm:pt>
    <dgm:pt modelId="{F44D90F4-C690-43CF-A693-018FF60AA0CB}">
      <dgm:prSet phldrT="[Текст]"/>
      <dgm:spPr/>
      <dgm:t>
        <a:bodyPr/>
        <a:lstStyle/>
        <a:p>
          <a:r>
            <a:rPr lang="ru-RU" dirty="0"/>
            <a:t>Местный (локальный)</a:t>
          </a:r>
        </a:p>
      </dgm:t>
    </dgm:pt>
    <dgm:pt modelId="{DE515107-89B4-4BBD-8109-F2319CA605D6}" type="parTrans" cxnId="{E40C9161-FDB1-48BD-98E5-ABFCF2632D59}">
      <dgm:prSet/>
      <dgm:spPr/>
      <dgm:t>
        <a:bodyPr/>
        <a:lstStyle/>
        <a:p>
          <a:endParaRPr lang="ru-RU"/>
        </a:p>
      </dgm:t>
    </dgm:pt>
    <dgm:pt modelId="{3418FF7C-477A-4EB1-A947-C6C8E78D4CA2}" type="sibTrans" cxnId="{E40C9161-FDB1-48BD-98E5-ABFCF2632D59}">
      <dgm:prSet/>
      <dgm:spPr/>
      <dgm:t>
        <a:bodyPr/>
        <a:lstStyle/>
        <a:p>
          <a:endParaRPr lang="ru-RU"/>
        </a:p>
      </dgm:t>
    </dgm:pt>
    <dgm:pt modelId="{62898FB8-9CE0-4E20-BFC4-11DF3D857FF1}">
      <dgm:prSet phldrT="[Текст]"/>
      <dgm:spPr/>
      <dgm:t>
        <a:bodyPr/>
        <a:lstStyle/>
        <a:p>
          <a:r>
            <a:rPr lang="ru-RU" dirty="0"/>
            <a:t>Региональный</a:t>
          </a:r>
        </a:p>
      </dgm:t>
    </dgm:pt>
    <dgm:pt modelId="{5EBED6EF-2CD6-4F3B-8516-1019BF285964}" type="parTrans" cxnId="{F34DB273-A337-4B35-8BD2-36EEDB298264}">
      <dgm:prSet/>
      <dgm:spPr/>
      <dgm:t>
        <a:bodyPr/>
        <a:lstStyle/>
        <a:p>
          <a:endParaRPr lang="ru-RU"/>
        </a:p>
      </dgm:t>
    </dgm:pt>
    <dgm:pt modelId="{12C4C809-5C57-4BBF-887C-99E553733BC0}" type="sibTrans" cxnId="{F34DB273-A337-4B35-8BD2-36EEDB298264}">
      <dgm:prSet/>
      <dgm:spPr/>
      <dgm:t>
        <a:bodyPr/>
        <a:lstStyle/>
        <a:p>
          <a:endParaRPr lang="ru-RU"/>
        </a:p>
      </dgm:t>
    </dgm:pt>
    <dgm:pt modelId="{8EC03AB9-861C-472F-A1C1-73D554E53FAE}">
      <dgm:prSet phldrT="[Текст]"/>
      <dgm:spPr/>
      <dgm:t>
        <a:bodyPr/>
        <a:lstStyle/>
        <a:p>
          <a:r>
            <a:rPr lang="ru-RU" dirty="0"/>
            <a:t>Национальный</a:t>
          </a:r>
        </a:p>
      </dgm:t>
    </dgm:pt>
    <dgm:pt modelId="{787A8A0E-7F64-4CD3-9E63-ADC56C5D79E2}" type="parTrans" cxnId="{04D76E83-D042-4AB1-81B0-8B8E17D19D67}">
      <dgm:prSet/>
      <dgm:spPr/>
      <dgm:t>
        <a:bodyPr/>
        <a:lstStyle/>
        <a:p>
          <a:endParaRPr lang="ru-RU"/>
        </a:p>
      </dgm:t>
    </dgm:pt>
    <dgm:pt modelId="{DB34340F-29FC-4E3A-8641-922EBABD5C99}" type="sibTrans" cxnId="{04D76E83-D042-4AB1-81B0-8B8E17D19D67}">
      <dgm:prSet/>
      <dgm:spPr/>
      <dgm:t>
        <a:bodyPr/>
        <a:lstStyle/>
        <a:p>
          <a:endParaRPr lang="ru-RU"/>
        </a:p>
      </dgm:t>
    </dgm:pt>
    <dgm:pt modelId="{2E802CE8-CD98-4EE5-9C1D-D7731B5822B5}">
      <dgm:prSet/>
      <dgm:spPr/>
      <dgm:t>
        <a:bodyPr/>
        <a:lstStyle/>
        <a:p>
          <a:r>
            <a:rPr lang="ru-RU" dirty="0"/>
            <a:t>Международный</a:t>
          </a:r>
        </a:p>
      </dgm:t>
    </dgm:pt>
    <dgm:pt modelId="{99C8B47F-086B-45EB-951C-F914AA90A2B0}" type="parTrans" cxnId="{20B69543-D7DE-42AB-B86A-779CFCE2C6E3}">
      <dgm:prSet/>
      <dgm:spPr/>
      <dgm:t>
        <a:bodyPr/>
        <a:lstStyle/>
        <a:p>
          <a:endParaRPr lang="ru-RU"/>
        </a:p>
      </dgm:t>
    </dgm:pt>
    <dgm:pt modelId="{0526804D-342B-4022-A5BF-F6925111D9F4}" type="sibTrans" cxnId="{20B69543-D7DE-42AB-B86A-779CFCE2C6E3}">
      <dgm:prSet/>
      <dgm:spPr/>
      <dgm:t>
        <a:bodyPr/>
        <a:lstStyle/>
        <a:p>
          <a:endParaRPr lang="ru-RU"/>
        </a:p>
      </dgm:t>
    </dgm:pt>
    <dgm:pt modelId="{850851A7-21AA-40C8-8A68-297C963788E6}" type="pres">
      <dgm:prSet presAssocID="{0FBD26B8-576A-4D7C-A2F6-4432C7B2A16D}" presName="compositeShape" presStyleCnt="0">
        <dgm:presLayoutVars>
          <dgm:dir/>
          <dgm:resizeHandles/>
        </dgm:presLayoutVars>
      </dgm:prSet>
      <dgm:spPr/>
    </dgm:pt>
    <dgm:pt modelId="{9C524646-7687-4F16-A496-700443781367}" type="pres">
      <dgm:prSet presAssocID="{0FBD26B8-576A-4D7C-A2F6-4432C7B2A16D}" presName="pyramid" presStyleLbl="node1" presStyleIdx="0" presStyleCnt="1"/>
      <dgm:spPr/>
    </dgm:pt>
    <dgm:pt modelId="{342AB341-F68D-417B-8943-2E9CC60DAB6D}" type="pres">
      <dgm:prSet presAssocID="{0FBD26B8-576A-4D7C-A2F6-4432C7B2A16D}" presName="theList" presStyleCnt="0"/>
      <dgm:spPr/>
    </dgm:pt>
    <dgm:pt modelId="{9E85CCC6-6A43-4B6C-BB09-A26232C1E544}" type="pres">
      <dgm:prSet presAssocID="{F44D90F4-C690-43CF-A693-018FF60AA0CB}" presName="aNode" presStyleLbl="fgAcc1" presStyleIdx="0" presStyleCnt="4">
        <dgm:presLayoutVars>
          <dgm:bulletEnabled val="1"/>
        </dgm:presLayoutVars>
      </dgm:prSet>
      <dgm:spPr/>
    </dgm:pt>
    <dgm:pt modelId="{22A7078D-F665-4174-B9AE-F4FA71611604}" type="pres">
      <dgm:prSet presAssocID="{F44D90F4-C690-43CF-A693-018FF60AA0CB}" presName="aSpace" presStyleCnt="0"/>
      <dgm:spPr/>
    </dgm:pt>
    <dgm:pt modelId="{7AEBAA7C-9CC6-48F0-9739-BDC7FF481E24}" type="pres">
      <dgm:prSet presAssocID="{62898FB8-9CE0-4E20-BFC4-11DF3D857FF1}" presName="aNode" presStyleLbl="fgAcc1" presStyleIdx="1" presStyleCnt="4">
        <dgm:presLayoutVars>
          <dgm:bulletEnabled val="1"/>
        </dgm:presLayoutVars>
      </dgm:prSet>
      <dgm:spPr/>
    </dgm:pt>
    <dgm:pt modelId="{B97F0F06-F44A-4862-B319-39D979B067FC}" type="pres">
      <dgm:prSet presAssocID="{62898FB8-9CE0-4E20-BFC4-11DF3D857FF1}" presName="aSpace" presStyleCnt="0"/>
      <dgm:spPr/>
    </dgm:pt>
    <dgm:pt modelId="{A29FDF84-277B-4854-8F73-ADB0B81705C1}" type="pres">
      <dgm:prSet presAssocID="{8EC03AB9-861C-472F-A1C1-73D554E53FAE}" presName="aNode" presStyleLbl="fgAcc1" presStyleIdx="2" presStyleCnt="4">
        <dgm:presLayoutVars>
          <dgm:bulletEnabled val="1"/>
        </dgm:presLayoutVars>
      </dgm:prSet>
      <dgm:spPr/>
    </dgm:pt>
    <dgm:pt modelId="{E1C9F49A-3440-461D-A073-9C2A966E6827}" type="pres">
      <dgm:prSet presAssocID="{8EC03AB9-861C-472F-A1C1-73D554E53FAE}" presName="aSpace" presStyleCnt="0"/>
      <dgm:spPr/>
    </dgm:pt>
    <dgm:pt modelId="{7CECEE90-745F-46C4-B840-97005E113A3E}" type="pres">
      <dgm:prSet presAssocID="{2E802CE8-CD98-4EE5-9C1D-D7731B5822B5}" presName="aNode" presStyleLbl="fgAcc1" presStyleIdx="3" presStyleCnt="4">
        <dgm:presLayoutVars>
          <dgm:bulletEnabled val="1"/>
        </dgm:presLayoutVars>
      </dgm:prSet>
      <dgm:spPr/>
    </dgm:pt>
    <dgm:pt modelId="{CFA24902-DDC2-4C99-BC91-49BECC62E375}" type="pres">
      <dgm:prSet presAssocID="{2E802CE8-CD98-4EE5-9C1D-D7731B5822B5}" presName="aSpace" presStyleCnt="0"/>
      <dgm:spPr/>
    </dgm:pt>
  </dgm:ptLst>
  <dgm:cxnLst>
    <dgm:cxn modelId="{E40C9161-FDB1-48BD-98E5-ABFCF2632D59}" srcId="{0FBD26B8-576A-4D7C-A2F6-4432C7B2A16D}" destId="{F44D90F4-C690-43CF-A693-018FF60AA0CB}" srcOrd="0" destOrd="0" parTransId="{DE515107-89B4-4BBD-8109-F2319CA605D6}" sibTransId="{3418FF7C-477A-4EB1-A947-C6C8E78D4CA2}"/>
    <dgm:cxn modelId="{20B69543-D7DE-42AB-B86A-779CFCE2C6E3}" srcId="{0FBD26B8-576A-4D7C-A2F6-4432C7B2A16D}" destId="{2E802CE8-CD98-4EE5-9C1D-D7731B5822B5}" srcOrd="3" destOrd="0" parTransId="{99C8B47F-086B-45EB-951C-F914AA90A2B0}" sibTransId="{0526804D-342B-4022-A5BF-F6925111D9F4}"/>
    <dgm:cxn modelId="{89CDF743-04D7-41C4-84D9-81CB70C72DFF}" type="presOf" srcId="{62898FB8-9CE0-4E20-BFC4-11DF3D857FF1}" destId="{7AEBAA7C-9CC6-48F0-9739-BDC7FF481E24}" srcOrd="0" destOrd="0" presId="urn:microsoft.com/office/officeart/2005/8/layout/pyramid2"/>
    <dgm:cxn modelId="{F34DB273-A337-4B35-8BD2-36EEDB298264}" srcId="{0FBD26B8-576A-4D7C-A2F6-4432C7B2A16D}" destId="{62898FB8-9CE0-4E20-BFC4-11DF3D857FF1}" srcOrd="1" destOrd="0" parTransId="{5EBED6EF-2CD6-4F3B-8516-1019BF285964}" sibTransId="{12C4C809-5C57-4BBF-887C-99E553733BC0}"/>
    <dgm:cxn modelId="{17247D78-0149-4D56-B682-DAE03CB5CC22}" type="presOf" srcId="{0FBD26B8-576A-4D7C-A2F6-4432C7B2A16D}" destId="{850851A7-21AA-40C8-8A68-297C963788E6}" srcOrd="0" destOrd="0" presId="urn:microsoft.com/office/officeart/2005/8/layout/pyramid2"/>
    <dgm:cxn modelId="{04D76E83-D042-4AB1-81B0-8B8E17D19D67}" srcId="{0FBD26B8-576A-4D7C-A2F6-4432C7B2A16D}" destId="{8EC03AB9-861C-472F-A1C1-73D554E53FAE}" srcOrd="2" destOrd="0" parTransId="{787A8A0E-7F64-4CD3-9E63-ADC56C5D79E2}" sibTransId="{DB34340F-29FC-4E3A-8641-922EBABD5C99}"/>
    <dgm:cxn modelId="{7748AA93-BC19-46E9-800D-307681868C1B}" type="presOf" srcId="{8EC03AB9-861C-472F-A1C1-73D554E53FAE}" destId="{A29FDF84-277B-4854-8F73-ADB0B81705C1}" srcOrd="0" destOrd="0" presId="urn:microsoft.com/office/officeart/2005/8/layout/pyramid2"/>
    <dgm:cxn modelId="{34EEF099-9B36-4935-A9BB-375B655F106B}" type="presOf" srcId="{F44D90F4-C690-43CF-A693-018FF60AA0CB}" destId="{9E85CCC6-6A43-4B6C-BB09-A26232C1E544}" srcOrd="0" destOrd="0" presId="urn:microsoft.com/office/officeart/2005/8/layout/pyramid2"/>
    <dgm:cxn modelId="{A077E9A0-8065-4809-B9E4-A010685D45DA}" type="presOf" srcId="{2E802CE8-CD98-4EE5-9C1D-D7731B5822B5}" destId="{7CECEE90-745F-46C4-B840-97005E113A3E}" srcOrd="0" destOrd="0" presId="urn:microsoft.com/office/officeart/2005/8/layout/pyramid2"/>
    <dgm:cxn modelId="{3F2D9DC0-3596-44BD-A86E-9AE3459FE709}" type="presParOf" srcId="{850851A7-21AA-40C8-8A68-297C963788E6}" destId="{9C524646-7687-4F16-A496-700443781367}" srcOrd="0" destOrd="0" presId="urn:microsoft.com/office/officeart/2005/8/layout/pyramid2"/>
    <dgm:cxn modelId="{D83B755C-9F4E-4A8F-9AE4-8DB5F9D1039E}" type="presParOf" srcId="{850851A7-21AA-40C8-8A68-297C963788E6}" destId="{342AB341-F68D-417B-8943-2E9CC60DAB6D}" srcOrd="1" destOrd="0" presId="urn:microsoft.com/office/officeart/2005/8/layout/pyramid2"/>
    <dgm:cxn modelId="{6F5437A9-9E97-4244-BF61-044EC364E99B}" type="presParOf" srcId="{342AB341-F68D-417B-8943-2E9CC60DAB6D}" destId="{9E85CCC6-6A43-4B6C-BB09-A26232C1E544}" srcOrd="0" destOrd="0" presId="urn:microsoft.com/office/officeart/2005/8/layout/pyramid2"/>
    <dgm:cxn modelId="{FF846D22-0A25-4D5F-8903-06315D40181F}" type="presParOf" srcId="{342AB341-F68D-417B-8943-2E9CC60DAB6D}" destId="{22A7078D-F665-4174-B9AE-F4FA71611604}" srcOrd="1" destOrd="0" presId="urn:microsoft.com/office/officeart/2005/8/layout/pyramid2"/>
    <dgm:cxn modelId="{7C678838-B1B3-4B8D-ABE9-3A9CE48BE447}" type="presParOf" srcId="{342AB341-F68D-417B-8943-2E9CC60DAB6D}" destId="{7AEBAA7C-9CC6-48F0-9739-BDC7FF481E24}" srcOrd="2" destOrd="0" presId="urn:microsoft.com/office/officeart/2005/8/layout/pyramid2"/>
    <dgm:cxn modelId="{23D86C2E-F25D-40F8-9FD1-0FDDFFF16DD9}" type="presParOf" srcId="{342AB341-F68D-417B-8943-2E9CC60DAB6D}" destId="{B97F0F06-F44A-4862-B319-39D979B067FC}" srcOrd="3" destOrd="0" presId="urn:microsoft.com/office/officeart/2005/8/layout/pyramid2"/>
    <dgm:cxn modelId="{F1AEC818-CB36-4190-9BBB-FD347DA4FED7}" type="presParOf" srcId="{342AB341-F68D-417B-8943-2E9CC60DAB6D}" destId="{A29FDF84-277B-4854-8F73-ADB0B81705C1}" srcOrd="4" destOrd="0" presId="urn:microsoft.com/office/officeart/2005/8/layout/pyramid2"/>
    <dgm:cxn modelId="{792B5D97-35D0-4041-A546-CB141D43ADAD}" type="presParOf" srcId="{342AB341-F68D-417B-8943-2E9CC60DAB6D}" destId="{E1C9F49A-3440-461D-A073-9C2A966E6827}" srcOrd="5" destOrd="0" presId="urn:microsoft.com/office/officeart/2005/8/layout/pyramid2"/>
    <dgm:cxn modelId="{C9658306-F027-459E-8751-0A788A07CB20}" type="presParOf" srcId="{342AB341-F68D-417B-8943-2E9CC60DAB6D}" destId="{7CECEE90-745F-46C4-B840-97005E113A3E}" srcOrd="6" destOrd="0" presId="urn:microsoft.com/office/officeart/2005/8/layout/pyramid2"/>
    <dgm:cxn modelId="{64917CC9-A32A-4154-B4E9-3B0552E00E99}" type="presParOf" srcId="{342AB341-F68D-417B-8943-2E9CC60DAB6D}" destId="{CFA24902-DDC2-4C99-BC91-49BECC62E375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7B7735-73E2-4EB3-95F2-4E443815AE29}">
      <dsp:nvSpPr>
        <dsp:cNvPr id="0" name=""/>
        <dsp:cNvSpPr/>
      </dsp:nvSpPr>
      <dsp:spPr>
        <a:xfrm rot="5400000">
          <a:off x="5086747" y="-1832487"/>
          <a:ext cx="1433289" cy="546201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900" kern="1200" dirty="0"/>
            <a:t>Потребительский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900" kern="1200" dirty="0"/>
            <a:t>Производственный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900" kern="1200" dirty="0"/>
            <a:t>Информации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900" kern="1200" dirty="0"/>
            <a:t>Продуктов интеллектуального труда</a:t>
          </a:r>
        </a:p>
      </dsp:txBody>
      <dsp:txXfrm rot="-5400000">
        <a:off x="3072384" y="251843"/>
        <a:ext cx="5392049" cy="1293355"/>
      </dsp:txXfrm>
    </dsp:sp>
    <dsp:sp modelId="{A7202811-B583-41E1-B957-16F14AC8B961}">
      <dsp:nvSpPr>
        <dsp:cNvPr id="0" name=""/>
        <dsp:cNvSpPr/>
      </dsp:nvSpPr>
      <dsp:spPr>
        <a:xfrm>
          <a:off x="0" y="2714"/>
          <a:ext cx="3072384" cy="17916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 dirty="0"/>
            <a:t>Товарный</a:t>
          </a:r>
        </a:p>
      </dsp:txBody>
      <dsp:txXfrm>
        <a:off x="87459" y="90173"/>
        <a:ext cx="2897466" cy="1616693"/>
      </dsp:txXfrm>
    </dsp:sp>
    <dsp:sp modelId="{E27CB3B3-27A8-4463-882B-5A647AF93C07}">
      <dsp:nvSpPr>
        <dsp:cNvPr id="0" name=""/>
        <dsp:cNvSpPr/>
      </dsp:nvSpPr>
      <dsp:spPr>
        <a:xfrm rot="5400000">
          <a:off x="5086747" y="48704"/>
          <a:ext cx="1433289" cy="546201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900" kern="1200" dirty="0"/>
            <a:t>Инвестиционный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900" kern="1200" dirty="0"/>
            <a:t>Кредитный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900" kern="1200" dirty="0"/>
            <a:t>Ценных бумаг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900" kern="1200" dirty="0"/>
            <a:t>Валютно-денежный</a:t>
          </a:r>
        </a:p>
      </dsp:txBody>
      <dsp:txXfrm rot="-5400000">
        <a:off x="3072384" y="2133035"/>
        <a:ext cx="5392049" cy="1293355"/>
      </dsp:txXfrm>
    </dsp:sp>
    <dsp:sp modelId="{2DD6F66B-BBA5-4946-A034-282884D20E8D}">
      <dsp:nvSpPr>
        <dsp:cNvPr id="0" name=""/>
        <dsp:cNvSpPr/>
      </dsp:nvSpPr>
      <dsp:spPr>
        <a:xfrm>
          <a:off x="0" y="1883906"/>
          <a:ext cx="3072384" cy="17916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 dirty="0"/>
            <a:t>Финансовый</a:t>
          </a:r>
        </a:p>
      </dsp:txBody>
      <dsp:txXfrm>
        <a:off x="87459" y="1971365"/>
        <a:ext cx="2897466" cy="1616693"/>
      </dsp:txXfrm>
    </dsp:sp>
    <dsp:sp modelId="{215B3460-AADF-4FB8-9684-3491E7620C91}">
      <dsp:nvSpPr>
        <dsp:cNvPr id="0" name=""/>
        <dsp:cNvSpPr/>
      </dsp:nvSpPr>
      <dsp:spPr>
        <a:xfrm rot="5400000">
          <a:off x="5086747" y="1929896"/>
          <a:ext cx="1433289" cy="546201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900" kern="1200" dirty="0"/>
            <a:t>Квалифицированной рабочей силы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900" kern="1200" dirty="0"/>
            <a:t>Неквалифицированной рабочей силы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900" kern="1200" dirty="0"/>
            <a:t>По профессиям, отраслям и т.д.</a:t>
          </a:r>
        </a:p>
      </dsp:txBody>
      <dsp:txXfrm rot="-5400000">
        <a:off x="3072384" y="4014227"/>
        <a:ext cx="5392049" cy="1293355"/>
      </dsp:txXfrm>
    </dsp:sp>
    <dsp:sp modelId="{044AB743-8DBE-4193-BA7E-3A7B5108AAF3}">
      <dsp:nvSpPr>
        <dsp:cNvPr id="0" name=""/>
        <dsp:cNvSpPr/>
      </dsp:nvSpPr>
      <dsp:spPr>
        <a:xfrm>
          <a:off x="0" y="3765098"/>
          <a:ext cx="3072384" cy="17916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200" kern="1200" dirty="0"/>
            <a:t>Трудовой</a:t>
          </a:r>
        </a:p>
      </dsp:txBody>
      <dsp:txXfrm>
        <a:off x="87459" y="3852557"/>
        <a:ext cx="2897466" cy="16166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524646-7687-4F16-A496-700443781367}">
      <dsp:nvSpPr>
        <dsp:cNvPr id="0" name=""/>
        <dsp:cNvSpPr/>
      </dsp:nvSpPr>
      <dsp:spPr>
        <a:xfrm>
          <a:off x="931465" y="0"/>
          <a:ext cx="4873625" cy="4873625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85CCC6-6A43-4B6C-BB09-A26232C1E544}">
      <dsp:nvSpPr>
        <dsp:cNvPr id="0" name=""/>
        <dsp:cNvSpPr/>
      </dsp:nvSpPr>
      <dsp:spPr>
        <a:xfrm>
          <a:off x="3368278" y="487838"/>
          <a:ext cx="3167856" cy="86621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Местный (локальный)</a:t>
          </a:r>
        </a:p>
      </dsp:txBody>
      <dsp:txXfrm>
        <a:off x="3410563" y="530123"/>
        <a:ext cx="3083286" cy="781640"/>
      </dsp:txXfrm>
    </dsp:sp>
    <dsp:sp modelId="{7AEBAA7C-9CC6-48F0-9739-BDC7FF481E24}">
      <dsp:nvSpPr>
        <dsp:cNvPr id="0" name=""/>
        <dsp:cNvSpPr/>
      </dsp:nvSpPr>
      <dsp:spPr>
        <a:xfrm>
          <a:off x="3368278" y="1462325"/>
          <a:ext cx="3167856" cy="86621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Региональный</a:t>
          </a:r>
        </a:p>
      </dsp:txBody>
      <dsp:txXfrm>
        <a:off x="3410563" y="1504610"/>
        <a:ext cx="3083286" cy="781640"/>
      </dsp:txXfrm>
    </dsp:sp>
    <dsp:sp modelId="{A29FDF84-277B-4854-8F73-ADB0B81705C1}">
      <dsp:nvSpPr>
        <dsp:cNvPr id="0" name=""/>
        <dsp:cNvSpPr/>
      </dsp:nvSpPr>
      <dsp:spPr>
        <a:xfrm>
          <a:off x="3368278" y="2436812"/>
          <a:ext cx="3167856" cy="86621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Национальный</a:t>
          </a:r>
        </a:p>
      </dsp:txBody>
      <dsp:txXfrm>
        <a:off x="3410563" y="2479097"/>
        <a:ext cx="3083286" cy="781640"/>
      </dsp:txXfrm>
    </dsp:sp>
    <dsp:sp modelId="{7CECEE90-745F-46C4-B840-97005E113A3E}">
      <dsp:nvSpPr>
        <dsp:cNvPr id="0" name=""/>
        <dsp:cNvSpPr/>
      </dsp:nvSpPr>
      <dsp:spPr>
        <a:xfrm>
          <a:off x="3368278" y="3411299"/>
          <a:ext cx="3167856" cy="86621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Международный</a:t>
          </a:r>
        </a:p>
      </dsp:txBody>
      <dsp:txXfrm>
        <a:off x="3410563" y="3453584"/>
        <a:ext cx="3083286" cy="7816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CAB46015-2862-41A4-9005-E6BA377F8B08}" type="datetimeFigureOut">
              <a:rPr lang="ru-RU"/>
              <a:pPr>
                <a:defRPr/>
              </a:pPr>
              <a:t>10.09.2020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C53161EB-92CB-4D91-B63E-E8B95E3937D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45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45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fld id="{D849F9CD-E7AA-4DA3-B6E9-F67B523EC7B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Образ слайда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6386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be-BY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7EE242E-37E5-438C-BD6F-3F4DCA032FF6}" type="slidenum">
              <a:rPr lang="ru-RU" smtClean="0">
                <a:cs typeface="Arial" charset="0"/>
              </a:rPr>
              <a:pPr/>
              <a:t>1</a:t>
            </a:fld>
            <a:endParaRPr lang="ru-RU"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Прямоугольник 11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Прямоугольник 13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Прямоугольник 18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Прямая соединительная линия 10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>
              <a:cs typeface="+mn-cs"/>
            </a:endParaRPr>
          </a:p>
        </p:txBody>
      </p:sp>
      <p:sp>
        <p:nvSpPr>
          <p:cNvPr id="11" name="Прямая соединительная линия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>
              <a:cs typeface="+mn-cs"/>
            </a:endParaRPr>
          </a:p>
        </p:txBody>
      </p:sp>
      <p:sp>
        <p:nvSpPr>
          <p:cNvPr id="12" name="Прямая соединительная линия 19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>
              <a:cs typeface="+mn-cs"/>
            </a:endParaRPr>
          </a:p>
        </p:txBody>
      </p:sp>
      <p:sp>
        <p:nvSpPr>
          <p:cNvPr id="13" name="Прямая соединительная линия 15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>
              <a:cs typeface="+mn-cs"/>
            </a:endParaRPr>
          </a:p>
        </p:txBody>
      </p:sp>
      <p:sp>
        <p:nvSpPr>
          <p:cNvPr id="14" name="Прямая соединительная линия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>
              <a:cs typeface="+mn-cs"/>
            </a:endParaRPr>
          </a:p>
        </p:txBody>
      </p:sp>
      <p:sp>
        <p:nvSpPr>
          <p:cNvPr id="15" name="Прямая соединительная линия 21"/>
          <p:cNvSpPr>
            <a:spLocks noChangeShapeType="1"/>
          </p:cNvSpPr>
          <p:nvPr/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>
              <a:cs typeface="+mn-cs"/>
            </a:endParaRPr>
          </a:p>
        </p:txBody>
      </p:sp>
      <p:sp>
        <p:nvSpPr>
          <p:cNvPr id="16" name="Прямоугольник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7" name="Овал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8" name="Овал 22"/>
          <p:cNvSpPr/>
          <p:nvPr/>
        </p:nvSpPr>
        <p:spPr bwMode="auto">
          <a:xfrm>
            <a:off x="1309688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9" name="Овал 23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0" name="Овал 25"/>
          <p:cNvSpPr/>
          <p:nvPr/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1" name="Овал 24"/>
          <p:cNvSpPr/>
          <p:nvPr/>
        </p:nvSpPr>
        <p:spPr>
          <a:xfrm>
            <a:off x="1905000" y="4495800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22" name="Дата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463" y="1174750"/>
            <a:ext cx="22860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3" name="Нижний колонтитул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81475"/>
            <a:ext cx="3657600" cy="3841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4" name="Номер слайда 28"/>
          <p:cNvSpPr>
            <a:spLocks noGrp="1"/>
          </p:cNvSpPr>
          <p:nvPr>
            <p:ph type="sldNum" sz="quarter" idx="12"/>
          </p:nvPr>
        </p:nvSpPr>
        <p:spPr bwMode="auto">
          <a:xfrm>
            <a:off x="1325563" y="4929188"/>
            <a:ext cx="609600" cy="5175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E6B265-86B8-48B4-A41D-D3CB99F02B6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DAC91D-A3E9-4BA4-8D16-7C4EC949F7D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285D45-897C-48B8-9B43-FF160CFE289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8" name="Содержимое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8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42CC38AB-939E-4B95-BD3E-E270D85753B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6" name="Нижний колонтитул 9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Прямоугольник 9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Прямоугольник 10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Прямоугольник 11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Прямая соединительная линия 12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>
              <a:cs typeface="+mn-cs"/>
            </a:endParaRPr>
          </a:p>
        </p:txBody>
      </p:sp>
      <p:sp>
        <p:nvSpPr>
          <p:cNvPr id="9" name="Прямая соединительная линия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>
              <a:cs typeface="+mn-cs"/>
            </a:endParaRPr>
          </a:p>
        </p:txBody>
      </p:sp>
      <p:sp>
        <p:nvSpPr>
          <p:cNvPr id="10" name="Прямая соединительная линия 14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>
              <a:cs typeface="+mn-cs"/>
            </a:endParaRPr>
          </a:p>
        </p:txBody>
      </p:sp>
      <p:sp>
        <p:nvSpPr>
          <p:cNvPr id="11" name="Прямая соединительная линия 15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>
              <a:cs typeface="+mn-cs"/>
            </a:endParaRPr>
          </a:p>
        </p:txBody>
      </p:sp>
      <p:sp>
        <p:nvSpPr>
          <p:cNvPr id="12" name="Прямая соединительная линия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>
              <a:cs typeface="+mn-cs"/>
            </a:endParaRPr>
          </a:p>
        </p:txBody>
      </p:sp>
      <p:sp>
        <p:nvSpPr>
          <p:cNvPr id="13" name="Прямоугольник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4" name="Овал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5" name="Овал 19"/>
          <p:cNvSpPr/>
          <p:nvPr/>
        </p:nvSpPr>
        <p:spPr bwMode="auto">
          <a:xfrm>
            <a:off x="1323975" y="4867275"/>
            <a:ext cx="642938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6" name="Овал 20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7" name="Овал 21"/>
          <p:cNvSpPr/>
          <p:nvPr/>
        </p:nvSpPr>
        <p:spPr bwMode="auto">
          <a:xfrm>
            <a:off x="1663700" y="5791200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8" name="Овал 22"/>
          <p:cNvSpPr/>
          <p:nvPr/>
        </p:nvSpPr>
        <p:spPr bwMode="auto">
          <a:xfrm>
            <a:off x="1879600" y="4479925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9" name="Прямая соединительная линия 25"/>
          <p:cNvSpPr>
            <a:spLocks noChangeShapeType="1"/>
          </p:cNvSpPr>
          <p:nvPr/>
        </p:nvSpPr>
        <p:spPr bwMode="auto">
          <a:xfrm>
            <a:off x="9097963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Дата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2875" y="1169988"/>
            <a:ext cx="22860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1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78300"/>
            <a:ext cx="3657600" cy="3841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2" name="Номер слайда 5"/>
          <p:cNvSpPr>
            <a:spLocks noGrp="1"/>
          </p:cNvSpPr>
          <p:nvPr>
            <p:ph type="sldNum" sz="quarter" idx="12"/>
          </p:nvPr>
        </p:nvSpPr>
        <p:spPr bwMode="auto">
          <a:xfrm>
            <a:off x="1339850" y="4929188"/>
            <a:ext cx="609600" cy="5175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A99FD7-5D2A-4857-9569-B0A8BABFF9D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Содержимое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AB1F77-2FB4-4CB6-9971-02A98B6AD51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3" name="Содержимое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Дата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0B21D0-8299-4CF8-A7FF-9099F71DD68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95EA7987-0FC3-4354-BFB4-9A69B0F6B09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5" name="Нижний колонтитул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7EB46B-6C3B-4452-AA02-5BEA6EE192C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ая соединительная линия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 dirty="0">
              <a:cs typeface="+mn-cs"/>
            </a:endParaRPr>
          </a:p>
        </p:txBody>
      </p:sp>
      <p:sp>
        <p:nvSpPr>
          <p:cNvPr id="6" name="Прямая соединительная линия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 dirty="0">
              <a:cs typeface="+mn-cs"/>
            </a:endParaRPr>
          </a:p>
        </p:txBody>
      </p:sp>
      <p:sp>
        <p:nvSpPr>
          <p:cNvPr id="7" name="Прямая соединительная линия 8"/>
          <p:cNvSpPr>
            <a:spLocks noChangeShapeType="1"/>
          </p:cNvSpPr>
          <p:nvPr/>
        </p:nvSpPr>
        <p:spPr bwMode="auto">
          <a:xfrm>
            <a:off x="6192838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 dirty="0">
              <a:cs typeface="+mn-cs"/>
            </a:endParaRPr>
          </a:p>
        </p:txBody>
      </p:sp>
      <p:sp>
        <p:nvSpPr>
          <p:cNvPr id="8" name="Прямая соединительная линия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>
              <a:cs typeface="+mn-cs"/>
            </a:endParaRPr>
          </a:p>
        </p:txBody>
      </p:sp>
      <p:sp>
        <p:nvSpPr>
          <p:cNvPr id="9" name="Прямоугольник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Прямая соединительная линия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>
              <a:cs typeface="+mn-cs"/>
            </a:endParaRPr>
          </a:p>
        </p:txBody>
      </p:sp>
      <p:sp>
        <p:nvSpPr>
          <p:cNvPr id="11" name="Овал 13"/>
          <p:cNvSpPr/>
          <p:nvPr/>
        </p:nvSpPr>
        <p:spPr>
          <a:xfrm>
            <a:off x="8156575" y="5715000"/>
            <a:ext cx="549275" cy="549275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/>
          <a:lstStyle>
            <a:lvl1pPr algn="l">
              <a:buNone/>
              <a:defRPr sz="2000" b="1" cap="small" baseline="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8" name="Содержимое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2" name="Дата 20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3" name="Номер слайда 21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67754F33-FFD4-419F-9B6A-3AAA18CACF2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14" name="Нижний колонтитул 22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ая соединительная линия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>
              <a:cs typeface="+mn-cs"/>
            </a:endParaRPr>
          </a:p>
        </p:txBody>
      </p:sp>
      <p:sp>
        <p:nvSpPr>
          <p:cNvPr id="6" name="Овал 12"/>
          <p:cNvSpPr/>
          <p:nvPr/>
        </p:nvSpPr>
        <p:spPr>
          <a:xfrm>
            <a:off x="8156575" y="5715000"/>
            <a:ext cx="549275" cy="549275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" name="Прямая соединительная линия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>
              <a:cs typeface="+mn-cs"/>
            </a:endParaRPr>
          </a:p>
        </p:txBody>
      </p:sp>
      <p:sp>
        <p:nvSpPr>
          <p:cNvPr id="8" name="Прямоугольник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Прямая соединительная линия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>
              <a:cs typeface="+mn-cs"/>
            </a:endParaRPr>
          </a:p>
        </p:txBody>
      </p:sp>
      <p:sp>
        <p:nvSpPr>
          <p:cNvPr id="10" name="Прямая соединительная линия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 dirty="0">
              <a:cs typeface="+mn-cs"/>
            </a:endParaRPr>
          </a:p>
        </p:txBody>
      </p:sp>
      <p:sp>
        <p:nvSpPr>
          <p:cNvPr id="11" name="Прямая соединительная линия 19"/>
          <p:cNvSpPr>
            <a:spLocks noChangeShapeType="1"/>
          </p:cNvSpPr>
          <p:nvPr/>
        </p:nvSpPr>
        <p:spPr bwMode="auto">
          <a:xfrm>
            <a:off x="6192838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 dirty="0"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/>
          <a:lstStyle>
            <a:lvl1pPr algn="l">
              <a:buNone/>
              <a:defRPr sz="2000" b="1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ru-RU" noProof="0"/>
              <a:t>Вставка рисунка</a:t>
            </a:r>
            <a:endParaRPr lang="en-US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spcCol="274320" rtlCol="0" fromWordArt="0" forceAA="0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Дата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3" name="Номер слайда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C5B427EC-5A5D-4B93-98D4-4EAA93A35DE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14" name="Нижний колонтитул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60000"/>
            <a:lum/>
          </a:blip>
          <a:srcRect/>
          <a:stretch>
            <a:fillRect l="-33000" r="-3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ая соединительная линия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 dirty="0">
              <a:cs typeface="+mn-cs"/>
            </a:endParaRPr>
          </a:p>
        </p:txBody>
      </p: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028" name="Текст 1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7467600" cy="487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 rot="5400000">
            <a:off x="7589045" y="1081881"/>
            <a:ext cx="2011362" cy="384175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 rot="5400000">
            <a:off x="6989763" y="3736975"/>
            <a:ext cx="32004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>
              <a:cs typeface="+mn-cs"/>
            </a:endParaRPr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Прямая соединительная линия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>
              <a:cs typeface="+mn-cs"/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8156575" y="5715000"/>
            <a:ext cx="549275" cy="549275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8129588" y="5734050"/>
            <a:ext cx="609600" cy="520700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  <a:cs typeface="+mn-cs"/>
              </a:defRPr>
            </a:lvl1pPr>
          </a:lstStyle>
          <a:p>
            <a:pPr>
              <a:defRPr/>
            </a:pPr>
            <a:fld id="{64102F69-9569-46B8-8ADF-1020448893F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17" r:id="rId4"/>
    <p:sldLayoutId id="2147483818" r:id="rId5"/>
    <p:sldLayoutId id="2147483825" r:id="rId6"/>
    <p:sldLayoutId id="2147483819" r:id="rId7"/>
    <p:sldLayoutId id="2147483826" r:id="rId8"/>
    <p:sldLayoutId id="2147483827" r:id="rId9"/>
    <p:sldLayoutId id="2147483820" r:id="rId10"/>
    <p:sldLayoutId id="214748382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kern="1200" cap="small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563" algn="l" rtl="0" eaLnBrk="0" fontAlgn="base" hangingPunct="0">
        <a:spcBef>
          <a:spcPct val="20000"/>
        </a:spcBef>
        <a:spcAft>
          <a:spcPct val="0"/>
        </a:spcAft>
        <a:buClr>
          <a:srgbClr val="E0752F"/>
        </a:buClr>
        <a:buSzPct val="60000"/>
        <a:buFont typeface="Wingdings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182563" algn="l" rtl="0" eaLnBrk="0" fontAlgn="base" hangingPunct="0">
        <a:spcBef>
          <a:spcPct val="20000"/>
        </a:spcBef>
        <a:spcAft>
          <a:spcPct val="0"/>
        </a:spcAft>
        <a:buClr>
          <a:srgbClr val="FEC3AE"/>
        </a:buClr>
        <a:buSzPct val="60000"/>
        <a:buFont typeface="Wingdings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182563" algn="l" rtl="0" eaLnBrk="0" fontAlgn="base" hangingPunct="0">
        <a:spcBef>
          <a:spcPct val="20000"/>
        </a:spcBef>
        <a:spcAft>
          <a:spcPct val="0"/>
        </a:spcAft>
        <a:buClr>
          <a:srgbClr val="BDCAE9"/>
        </a:buClr>
        <a:buSzPct val="68000"/>
        <a:buFont typeface="Wingdings 2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AutoShape 5"/>
          <p:cNvSpPr>
            <a:spLocks noGrp="1" noChangeArrowheads="1"/>
          </p:cNvSpPr>
          <p:nvPr>
            <p:ph type="ctrTitle"/>
          </p:nvPr>
        </p:nvSpPr>
        <p:spPr bwMode="auto">
          <a:xfrm>
            <a:off x="1447800" y="2438400"/>
            <a:ext cx="6781800" cy="1893888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algn="ctr" eaLnBrk="1" hangingPunct="1"/>
            <a:r>
              <a:rPr lang="ru-RU" sz="3600" i="1" u="sng" cap="none" dirty="0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ТЕМА 4. </a:t>
            </a:r>
            <a:br>
              <a:rPr lang="ru-RU" sz="3600" i="1" u="sng" cap="none" dirty="0"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3600" i="1" u="sng" cap="none" dirty="0">
                <a:solidFill>
                  <a:srgbClr val="FF33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РЫНОЧНАЯ ЭКОНОМИКА И ЕЕ МОДЕЛИ</a:t>
            </a:r>
            <a:endParaRPr lang="ru-RU" sz="5400" cap="none" dirty="0">
              <a:solidFill>
                <a:srgbClr val="FF330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 algn="ctr"/>
            <a:r>
              <a:rPr lang="ru-RU" b="1" dirty="0">
                <a:solidFill>
                  <a:srgbClr val="FF33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Вопрос 2. </a:t>
            </a:r>
            <a:r>
              <a:rPr lang="ru-RU" b="1" dirty="0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Понятие,  типы и методы  конкуренции.</a:t>
            </a:r>
            <a:br>
              <a:rPr lang="ru-RU" dirty="0"/>
            </a:br>
            <a:endParaRPr lang="ru-RU" dirty="0"/>
          </a:p>
        </p:txBody>
      </p:sp>
      <p:pic>
        <p:nvPicPr>
          <p:cNvPr id="34820" name="Picture 4" descr="ÐÐ°ÑÑÐ¸Ð½ÐºÐ¸ Ð¿Ð¾ Ð·Ð°Ð¿ÑÐ¾ÑÑ ÐºÐ¾Ð½ÐºÑÑÐµÐ½ÑÐ¸Ñ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524000"/>
            <a:ext cx="6705600" cy="450951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0"/>
            <a:ext cx="7467600" cy="762000"/>
          </a:xfrm>
        </p:spPr>
        <p:txBody>
          <a:bodyPr>
            <a:normAutofit/>
          </a:bodyPr>
          <a:lstStyle/>
          <a:p>
            <a:pPr algn="r"/>
            <a:r>
              <a:rPr lang="ru-RU" sz="3600" b="1" dirty="0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Конкуренция по субъектам: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304800" y="838200"/>
            <a:ext cx="5257800" cy="4873752"/>
          </a:xfrm>
        </p:spPr>
        <p:txBody>
          <a:bodyPr/>
          <a:lstStyle/>
          <a:p>
            <a:pPr>
              <a:buNone/>
            </a:pPr>
            <a:r>
              <a:rPr lang="ru-RU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Между покупателями за:</a:t>
            </a:r>
          </a:p>
          <a:p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 более дешевый и лучший товар</a:t>
            </a:r>
          </a:p>
          <a:p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более удобное место покупки</a:t>
            </a:r>
          </a:p>
          <a:p>
            <a:pPr>
              <a:buNone/>
            </a:pPr>
            <a:r>
              <a:rPr lang="ru-RU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Между производителями за:</a:t>
            </a:r>
          </a:p>
          <a:p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Более дешевые и качественные ресурсы</a:t>
            </a:r>
          </a:p>
          <a:p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Лучшее место продажи</a:t>
            </a:r>
          </a:p>
          <a:p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Место для рекламы</a:t>
            </a:r>
          </a:p>
          <a:p>
            <a:r>
              <a:rPr lang="ru-RU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Между производителями и покупателями за:</a:t>
            </a:r>
          </a:p>
          <a:p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Цену товара, качество, гарантии</a:t>
            </a:r>
          </a:p>
        </p:txBody>
      </p:sp>
      <p:pic>
        <p:nvPicPr>
          <p:cNvPr id="57346" name="Picture 2" descr="https://files.adme.ru/files/news/part_189/1898215/25335665-47800360-46-0-1537961842-1537961849-1500-1-1537961849-728-03f61ca71d-15381235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38800" y="2133600"/>
            <a:ext cx="3142207" cy="449318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1444" name="Picture 4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399" y="152400"/>
            <a:ext cx="8635999" cy="6477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ru-RU" sz="3600" b="1" dirty="0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Методы конкуренции</a:t>
            </a:r>
            <a:br>
              <a:rPr lang="ru-RU" sz="3600" b="1" dirty="0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endParaRPr lang="ru-RU" b="1" dirty="0">
              <a:solidFill>
                <a:srgbClr val="005DA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533400" y="1143000"/>
            <a:ext cx="7467600" cy="4873752"/>
          </a:xfrm>
        </p:spPr>
        <p:txBody>
          <a:bodyPr/>
          <a:lstStyle/>
          <a:p>
            <a:pPr>
              <a:buNone/>
            </a:pPr>
            <a:r>
              <a:rPr lang="ru-RU" sz="28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Ценовая</a:t>
            </a:r>
            <a:r>
              <a:rPr lang="ru-RU" sz="28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</a:p>
          <a:p>
            <a:r>
              <a:rPr lang="ru-RU" sz="2800" dirty="0">
                <a:latin typeface="Verdana" pitchFamily="34" charset="0"/>
                <a:ea typeface="Verdana" pitchFamily="34" charset="0"/>
                <a:cs typeface="Verdana" pitchFamily="34" charset="0"/>
              </a:rPr>
              <a:t>снижение цен</a:t>
            </a:r>
          </a:p>
          <a:p>
            <a:r>
              <a:rPr lang="ru-RU" sz="2800" dirty="0">
                <a:latin typeface="Verdana" pitchFamily="34" charset="0"/>
                <a:ea typeface="Verdana" pitchFamily="34" charset="0"/>
                <a:cs typeface="Verdana" pitchFamily="34" charset="0"/>
              </a:rPr>
              <a:t>Скидки, карты лояльности</a:t>
            </a:r>
          </a:p>
          <a:p>
            <a:r>
              <a:rPr lang="ru-RU" sz="2800" dirty="0">
                <a:latin typeface="Verdana" pitchFamily="34" charset="0"/>
                <a:ea typeface="Verdana" pitchFamily="34" charset="0"/>
                <a:cs typeface="Verdana" pitchFamily="34" charset="0"/>
              </a:rPr>
              <a:t>распродажи</a:t>
            </a:r>
          </a:p>
          <a:p>
            <a:pPr>
              <a:buNone/>
            </a:pPr>
            <a:r>
              <a:rPr lang="ru-RU" sz="28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Неценовая</a:t>
            </a:r>
          </a:p>
          <a:p>
            <a:r>
              <a:rPr lang="ru-RU" sz="2800" dirty="0">
                <a:latin typeface="Verdana" pitchFamily="34" charset="0"/>
                <a:ea typeface="Verdana" pitchFamily="34" charset="0"/>
                <a:cs typeface="Verdana" pitchFamily="34" charset="0"/>
              </a:rPr>
              <a:t>качество и надежность</a:t>
            </a:r>
          </a:p>
          <a:p>
            <a:r>
              <a:rPr lang="ru-RU" sz="2800" dirty="0">
                <a:latin typeface="Verdana" pitchFamily="34" charset="0"/>
                <a:ea typeface="Verdana" pitchFamily="34" charset="0"/>
                <a:cs typeface="Verdana" pitchFamily="34" charset="0"/>
              </a:rPr>
              <a:t>дополнительные гарантии</a:t>
            </a:r>
          </a:p>
          <a:p>
            <a:r>
              <a:rPr lang="ru-RU" sz="2800" dirty="0">
                <a:latin typeface="Verdana" pitchFamily="34" charset="0"/>
                <a:ea typeface="Verdana" pitchFamily="34" charset="0"/>
                <a:cs typeface="Verdana" pitchFamily="34" charset="0"/>
              </a:rPr>
              <a:t>оформление</a:t>
            </a:r>
          </a:p>
          <a:p>
            <a:r>
              <a:rPr lang="ru-RU" sz="2800" dirty="0">
                <a:latin typeface="Verdana" pitchFamily="34" charset="0"/>
                <a:ea typeface="Verdana" pitchFamily="34" charset="0"/>
                <a:cs typeface="Verdana" pitchFamily="34" charset="0"/>
              </a:rPr>
              <a:t>сервис</a:t>
            </a:r>
          </a:p>
          <a:p>
            <a:r>
              <a:rPr lang="ru-RU" sz="2800" dirty="0">
                <a:latin typeface="Verdana" pitchFamily="34" charset="0"/>
                <a:ea typeface="Verdana" pitchFamily="34" charset="0"/>
                <a:cs typeface="Verdana" pitchFamily="34" charset="0"/>
              </a:rPr>
              <a:t>реклама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2" descr="Картинки по запросу структура"/>
          <p:cNvPicPr>
            <a:picLocks noChangeAspect="1" noChangeArrowheads="1"/>
          </p:cNvPicPr>
          <p:nvPr/>
        </p:nvPicPr>
        <p:blipFill>
          <a:blip r:embed="rId2" cstate="print"/>
          <a:srcRect l="4868" r="2637"/>
          <a:stretch>
            <a:fillRect/>
          </a:stretch>
        </p:blipFill>
        <p:spPr bwMode="auto">
          <a:xfrm>
            <a:off x="152400" y="990600"/>
            <a:ext cx="4343400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AutoShape 2"/>
          <p:cNvSpPr txBox="1">
            <a:spLocks noChangeArrowheads="1"/>
          </p:cNvSpPr>
          <p:nvPr/>
        </p:nvSpPr>
        <p:spPr bwMode="auto">
          <a:xfrm>
            <a:off x="-152400" y="152400"/>
            <a:ext cx="92964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85800" indent="-685800" algn="ctr">
              <a:spcBef>
                <a:spcPts val="600"/>
              </a:spcBef>
              <a:buClr>
                <a:schemeClr val="accent1"/>
              </a:buClr>
              <a:buSzPct val="70000"/>
            </a:pPr>
            <a:r>
              <a:rPr lang="ru-RU" sz="2400" b="1" dirty="0">
                <a:solidFill>
                  <a:srgbClr val="FF0000"/>
                </a:solidFill>
                <a:latin typeface="Verdana" pitchFamily="34" charset="0"/>
              </a:rPr>
              <a:t>Вопрос 3</a:t>
            </a:r>
            <a:r>
              <a:rPr lang="ru-RU" sz="2400" b="1" dirty="0">
                <a:solidFill>
                  <a:srgbClr val="0070C0"/>
                </a:solidFill>
                <a:latin typeface="Verdana" pitchFamily="34" charset="0"/>
              </a:rPr>
              <a:t>.</a:t>
            </a:r>
            <a:r>
              <a:rPr lang="ru-RU" sz="3700" b="1" dirty="0">
                <a:solidFill>
                  <a:srgbClr val="0070C0"/>
                </a:solidFill>
                <a:latin typeface="Verdana" pitchFamily="34" charset="0"/>
              </a:rPr>
              <a:t> </a:t>
            </a:r>
            <a:r>
              <a:rPr lang="ru-RU" sz="2400" b="1" dirty="0">
                <a:solidFill>
                  <a:srgbClr val="005DA2"/>
                </a:solidFill>
                <a:latin typeface="Verdana" pitchFamily="34" charset="0"/>
              </a:rPr>
              <a:t>Классификация рынков. Рыночная инфраструктура.</a:t>
            </a:r>
          </a:p>
        </p:txBody>
      </p:sp>
      <p:sp>
        <p:nvSpPr>
          <p:cNvPr id="26627" name="Rectangle 3"/>
          <p:cNvSpPr txBox="1">
            <a:spLocks noChangeArrowheads="1"/>
          </p:cNvSpPr>
          <p:nvPr/>
        </p:nvSpPr>
        <p:spPr bwMode="auto">
          <a:xfrm>
            <a:off x="1828800" y="2971800"/>
            <a:ext cx="7107238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algn="ctr" eaLnBrk="0" hangingPunct="0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None/>
            </a:pPr>
            <a:r>
              <a:rPr lang="ru-RU" sz="3200" dirty="0">
                <a:solidFill>
                  <a:schemeClr val="tx1"/>
                </a:solidFill>
                <a:latin typeface="Verdana" pitchFamily="34" charset="0"/>
              </a:rPr>
              <a:t>СТРУКТУРА РЫНКА:</a:t>
            </a:r>
          </a:p>
          <a:p>
            <a:pPr marL="273050" indent="-273050" algn="ctr" eaLnBrk="0" hangingPunct="0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None/>
            </a:pPr>
            <a:endParaRPr lang="ru-RU" sz="3200" dirty="0">
              <a:solidFill>
                <a:schemeClr val="tx1"/>
              </a:solidFill>
              <a:latin typeface="Verdana" pitchFamily="34" charset="0"/>
            </a:endParaRPr>
          </a:p>
          <a:p>
            <a:pPr marL="273050" indent="-273050" eaLnBrk="0" hangingPunct="0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"/>
            </a:pPr>
            <a:r>
              <a:rPr lang="ru-RU" sz="3200" dirty="0">
                <a:solidFill>
                  <a:schemeClr val="tx1"/>
                </a:solidFill>
                <a:latin typeface="Verdana" pitchFamily="34" charset="0"/>
              </a:rPr>
              <a:t> Субъектная (участники);</a:t>
            </a:r>
          </a:p>
          <a:p>
            <a:pPr marL="273050" indent="-273050" eaLnBrk="0" hangingPunct="0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"/>
            </a:pPr>
            <a:r>
              <a:rPr lang="ru-RU" sz="3200" dirty="0">
                <a:solidFill>
                  <a:schemeClr val="tx1"/>
                </a:solidFill>
                <a:latin typeface="Verdana" pitchFamily="34" charset="0"/>
              </a:rPr>
              <a:t> Объектная (чем торгуют);</a:t>
            </a:r>
          </a:p>
          <a:p>
            <a:pPr marL="273050" indent="-273050" eaLnBrk="0" hangingPunct="0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"/>
            </a:pPr>
            <a:r>
              <a:rPr lang="ru-RU" sz="3200" dirty="0">
                <a:solidFill>
                  <a:schemeClr val="tx1"/>
                </a:solidFill>
                <a:latin typeface="Verdana" pitchFamily="34" charset="0"/>
              </a:rPr>
              <a:t> Географическая (где).</a:t>
            </a:r>
          </a:p>
          <a:p>
            <a:pPr marL="273050" indent="-273050" eaLnBrk="0" hangingPunct="0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"/>
            </a:pPr>
            <a:endParaRPr lang="ru-RU" sz="2400" dirty="0">
              <a:solidFill>
                <a:schemeClr val="tx1"/>
              </a:solidFill>
              <a:latin typeface="Verdana" pitchFamily="34" charset="0"/>
            </a:endParaRPr>
          </a:p>
          <a:p>
            <a:pPr marL="273050" indent="-273050" eaLnBrk="0" hangingPunct="0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None/>
            </a:pPr>
            <a:r>
              <a:rPr lang="ru-RU" sz="2400" dirty="0">
                <a:solidFill>
                  <a:schemeClr val="tx1"/>
                </a:solidFill>
                <a:latin typeface="Verdana" pitchFamily="34" charset="0"/>
              </a:rPr>
              <a:t>     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Содержимое 3"/>
          <p:cNvGraphicFramePr>
            <a:graphicFrameLocks noGrp="1"/>
          </p:cNvGraphicFramePr>
          <p:nvPr>
            <p:ph sz="quarter" idx="1"/>
          </p:nvPr>
        </p:nvGraphicFramePr>
        <p:xfrm>
          <a:off x="152400" y="914400"/>
          <a:ext cx="8534400" cy="5559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7467600" cy="792163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algn="ctr"/>
            <a:r>
              <a:rPr lang="ru-RU" sz="3200" b="1" cap="none">
                <a:solidFill>
                  <a:srgbClr val="E75C0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ОБЪЕКТНАЯ СТРУКТУРА РЫНКА: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Содержимое 3"/>
          <p:cNvGraphicFramePr>
            <a:graphicFrameLocks noGrp="1"/>
          </p:cNvGraphicFramePr>
          <p:nvPr>
            <p:ph sz="quarter" idx="1"/>
          </p:nvPr>
        </p:nvGraphicFramePr>
        <p:xfrm>
          <a:off x="457200" y="1600200"/>
          <a:ext cx="74676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 Box 9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7467600" cy="1077912"/>
          </a:xfrm>
          <a:ln w="12700" cap="rnd" algn="ctr"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3200" b="1" cap="none">
                <a:solidFill>
                  <a:srgbClr val="E75C0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ГЕОГРАФИЧЕСКАЯ СТРУКТУРА РЫНКА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76BABD-4617-48E4-80FC-B17C85A3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33600"/>
            <a:ext cx="7467600" cy="25908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dirty="0">
                <a:solidFill>
                  <a:schemeClr val="tx1"/>
                </a:solidFill>
              </a:rPr>
              <a:t>Что надо чтобы рынок работал? Или что мы будем всегда игнорировать.</a:t>
            </a:r>
          </a:p>
        </p:txBody>
      </p:sp>
    </p:spTree>
    <p:extLst>
      <p:ext uri="{BB962C8B-B14F-4D97-AF65-F5344CB8AC3E}">
        <p14:creationId xmlns:p14="http://schemas.microsoft.com/office/powerpoint/2010/main" val="2602755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152400"/>
            <a:ext cx="7467600" cy="7620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ru-RU" sz="3600" b="1" cap="none" dirty="0">
                <a:solidFill>
                  <a:srgbClr val="E75C0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РЫНОЧНАЯ ИНФРАСТРУКТУРА</a:t>
            </a:r>
          </a:p>
        </p:txBody>
      </p:sp>
      <p:sp>
        <p:nvSpPr>
          <p:cNvPr id="296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14400"/>
            <a:ext cx="8458200" cy="54864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ru-RU" dirty="0"/>
              <a:t>   </a:t>
            </a:r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Это </a:t>
            </a:r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совокупность институтов, обеспечивающих работу рынка; организации, с помощью которых работают рынки.</a:t>
            </a:r>
          </a:p>
          <a:p>
            <a:pPr>
              <a:buFont typeface="Wingdings" pitchFamily="2" charset="2"/>
              <a:buNone/>
            </a:pPr>
            <a:endParaRPr lang="ru-RU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buFont typeface="Wingdings" pitchFamily="2" charset="2"/>
              <a:buNone/>
            </a:pPr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В составе рыночной инфраструктуры выделяют: </a:t>
            </a:r>
          </a:p>
          <a:p>
            <a:r>
              <a:rPr lang="ru-RU" sz="20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организационную</a:t>
            </a:r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 часть, включающую снабженческо-сбытовые и другие посреднические организации; </a:t>
            </a:r>
          </a:p>
          <a:p>
            <a:r>
              <a:rPr lang="ru-RU" sz="20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материальную </a:t>
            </a:r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– транспортные системы, складское хозяйство, информационная система и средства связи; </a:t>
            </a:r>
          </a:p>
          <a:p>
            <a:r>
              <a:rPr lang="ru-RU" sz="2000" b="1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кредитно-расч</a:t>
            </a:r>
            <a:r>
              <a:rPr lang="be-BY" sz="20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ё</a:t>
            </a:r>
            <a:r>
              <a:rPr lang="ru-RU" sz="2000" b="1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тную</a:t>
            </a:r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</a:p>
          <a:p>
            <a:pPr>
              <a:buFont typeface="Wingdings" pitchFamily="2" charset="2"/>
              <a:buNone/>
            </a:pPr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состоящую из банковских и </a:t>
            </a:r>
          </a:p>
          <a:p>
            <a:pPr>
              <a:buFont typeface="Wingdings" pitchFamily="2" charset="2"/>
              <a:buNone/>
            </a:pPr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страховых систем.</a:t>
            </a:r>
          </a:p>
          <a:p>
            <a:pPr>
              <a:buFont typeface="Wingdings" pitchFamily="2" charset="2"/>
              <a:buNone/>
            </a:pPr>
            <a:endParaRPr lang="ru-RU" b="1" dirty="0"/>
          </a:p>
        </p:txBody>
      </p:sp>
      <p:pic>
        <p:nvPicPr>
          <p:cNvPr id="29699" name="Picture 2" descr="Картинки по запросу инфраструктура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57863" y="4114800"/>
            <a:ext cx="3386137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76BABD-4617-48E4-80FC-B17C85A3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33600"/>
            <a:ext cx="7467600" cy="2590800"/>
          </a:xfrm>
        </p:spPr>
        <p:txBody>
          <a:bodyPr>
            <a:normAutofit/>
          </a:bodyPr>
          <a:lstStyle/>
          <a:p>
            <a:pPr algn="ctr"/>
            <a:r>
              <a:rPr lang="ru-RU" sz="4800" dirty="0">
                <a:solidFill>
                  <a:schemeClr val="tx1"/>
                </a:solidFill>
              </a:rPr>
              <a:t>А всегда ли рынок — это хорошо?</a:t>
            </a:r>
          </a:p>
        </p:txBody>
      </p:sp>
    </p:spTree>
    <p:extLst>
      <p:ext uri="{BB962C8B-B14F-4D97-AF65-F5344CB8AC3E}">
        <p14:creationId xmlns:p14="http://schemas.microsoft.com/office/powerpoint/2010/main" val="3913288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28600"/>
            <a:ext cx="7924800" cy="6096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sz="3200" b="1" cap="none">
                <a:solidFill>
                  <a:srgbClr val="E75C01"/>
                </a:solidFill>
                <a:latin typeface="Verdana" pitchFamily="34" charset="0"/>
              </a:rPr>
              <a:t>ТЕМА 4. </a:t>
            </a:r>
            <a:r>
              <a:rPr lang="ru-RU" sz="3200" b="1" cap="none">
                <a:solidFill>
                  <a:srgbClr val="E75C01"/>
                </a:solidFill>
                <a:latin typeface="Arial" charset="0"/>
              </a:rPr>
              <a:t>ВОПРОСЫ:</a:t>
            </a:r>
            <a:endParaRPr lang="ru-RU" b="1" cap="none">
              <a:latin typeface="Arial" charset="0"/>
            </a:endParaRPr>
          </a:p>
        </p:txBody>
      </p:sp>
      <p:sp>
        <p:nvSpPr>
          <p:cNvPr id="17410" name="Содержимое 2"/>
          <p:cNvSpPr>
            <a:spLocks noGrp="1"/>
          </p:cNvSpPr>
          <p:nvPr>
            <p:ph sz="quarter" idx="1"/>
          </p:nvPr>
        </p:nvSpPr>
        <p:spPr>
          <a:xfrm>
            <a:off x="228600" y="914400"/>
            <a:ext cx="7924800" cy="5562600"/>
          </a:xfrm>
        </p:spPr>
        <p:txBody>
          <a:bodyPr/>
          <a:lstStyle/>
          <a:p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1. Рынок: понятие, условия возникновения и функции. </a:t>
            </a:r>
          </a:p>
          <a:p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2. Понятие, типы, методы конкуренции.</a:t>
            </a:r>
          </a:p>
          <a:p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3.​ Классификация рынков. Рыночная инфраструктура.</a:t>
            </a:r>
          </a:p>
          <a:p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4.​ Положительные стороны рынка. Фиаско рынка и необходимость государственного вмешательства в экономику.</a:t>
            </a:r>
          </a:p>
          <a:p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5.​ Модели рыночной экономики. Социально-ориентированная модель экономики Республики Беларусь.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 txBox="1">
            <a:spLocks noChangeArrowheads="1"/>
          </p:cNvSpPr>
          <p:nvPr/>
        </p:nvSpPr>
        <p:spPr bwMode="auto">
          <a:xfrm>
            <a:off x="0" y="-76200"/>
            <a:ext cx="8763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85800" indent="-685800" algn="ctr">
              <a:spcBef>
                <a:spcPts val="600"/>
              </a:spcBef>
              <a:buClr>
                <a:schemeClr val="accent1"/>
              </a:buClr>
              <a:buSzPct val="70000"/>
            </a:pPr>
            <a:r>
              <a:rPr lang="ru-RU" sz="2400" b="1" dirty="0">
                <a:solidFill>
                  <a:srgbClr val="FF0000"/>
                </a:solidFill>
                <a:latin typeface="Verdana" pitchFamily="34" charset="0"/>
              </a:rPr>
              <a:t>Вопрос 4</a:t>
            </a:r>
            <a:r>
              <a:rPr lang="ru-RU" sz="2400" b="1" dirty="0">
                <a:solidFill>
                  <a:srgbClr val="0070C0"/>
                </a:solidFill>
                <a:latin typeface="Verdana" pitchFamily="34" charset="0"/>
              </a:rPr>
              <a:t>.</a:t>
            </a:r>
            <a:r>
              <a:rPr lang="ru-RU" sz="3700" b="1" dirty="0">
                <a:solidFill>
                  <a:srgbClr val="0070C0"/>
                </a:solidFill>
                <a:latin typeface="Verdana" pitchFamily="34" charset="0"/>
              </a:rPr>
              <a:t> </a:t>
            </a:r>
            <a:r>
              <a:rPr lang="ru-RU" sz="2400" b="1" dirty="0">
                <a:solidFill>
                  <a:srgbClr val="005DA2"/>
                </a:solidFill>
                <a:latin typeface="Verdana" pitchFamily="34" charset="0"/>
              </a:rPr>
              <a:t>Положительные стороны рынка. Фиаско рынка и необходимость государственного вмешательства в экономику.</a:t>
            </a:r>
          </a:p>
        </p:txBody>
      </p:sp>
      <p:sp>
        <p:nvSpPr>
          <p:cNvPr id="6" name="Text Box 4"/>
          <p:cNvSpPr>
            <a:spLocks noGrp="1" noChangeArrowheads="1"/>
          </p:cNvSpPr>
          <p:nvPr>
            <p:ph sz="quarter" idx="1"/>
          </p:nvPr>
        </p:nvSpPr>
        <p:spPr>
          <a:xfrm>
            <a:off x="152400" y="1828800"/>
            <a:ext cx="8382000" cy="3600986"/>
          </a:xfrm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buNone/>
            </a:pPr>
            <a:r>
              <a:rPr lang="ru-RU" dirty="0">
                <a:latin typeface="Verdana" pitchFamily="34" charset="0"/>
              </a:rPr>
              <a:t>При всех достоинствах рынок работает не идеально. Идеальной рыночная система была бы при:</a:t>
            </a:r>
          </a:p>
          <a:p>
            <a:pPr algn="just">
              <a:spcBef>
                <a:spcPct val="50000"/>
              </a:spcBef>
              <a:buFontTx/>
              <a:buChar char="•"/>
            </a:pPr>
            <a:r>
              <a:rPr lang="ru-RU" dirty="0">
                <a:latin typeface="Verdana" pitchFamily="34" charset="0"/>
              </a:rPr>
              <a:t> существовании полного набора рынков всех благ во все временные периоды; </a:t>
            </a:r>
          </a:p>
          <a:p>
            <a:pPr algn="just">
              <a:spcBef>
                <a:spcPct val="50000"/>
              </a:spcBef>
              <a:buFontTx/>
              <a:buChar char="•"/>
            </a:pPr>
            <a:r>
              <a:rPr lang="ru-RU" dirty="0">
                <a:latin typeface="Verdana" pitchFamily="34" charset="0"/>
              </a:rPr>
              <a:t> полной информированности субъектов рынка;</a:t>
            </a:r>
          </a:p>
          <a:p>
            <a:pPr algn="just">
              <a:spcBef>
                <a:spcPct val="50000"/>
              </a:spcBef>
              <a:buFontTx/>
              <a:buChar char="•"/>
            </a:pPr>
            <a:r>
              <a:rPr lang="ru-RU" dirty="0">
                <a:latin typeface="Verdana" pitchFamily="34" charset="0"/>
              </a:rPr>
              <a:t> существовании ситуации близкой к совершенной конкуренции на рынках всех благ.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0"/>
            <a:ext cx="7467600" cy="11430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algn="ctr"/>
            <a:r>
              <a:rPr lang="ru-RU" sz="3600" b="1" cap="none">
                <a:solidFill>
                  <a:srgbClr val="E75C0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«ФИАСКО» (НЕУДАЧИ) РЫНКА: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371600"/>
            <a:ext cx="8610600" cy="4873625"/>
          </a:xfrm>
        </p:spPr>
        <p:txBody>
          <a:bodyPr/>
          <a:lstStyle/>
          <a:p>
            <a:r>
              <a:rPr lang="ru-RU" sz="2800" dirty="0">
                <a:latin typeface="Verdana" pitchFamily="34" charset="0"/>
                <a:ea typeface="Verdana" pitchFamily="34" charset="0"/>
                <a:cs typeface="Verdana" pitchFamily="34" charset="0"/>
              </a:rPr>
              <a:t>ситуация, при которой общественное благосостояние не может быть максимизировано исключительно рыночными механизмами и требует вмешательства  государства. </a:t>
            </a:r>
          </a:p>
        </p:txBody>
      </p:sp>
      <p:pic>
        <p:nvPicPr>
          <p:cNvPr id="33795" name="Picture 2" descr="Картинки по запросу провал в бизнесе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43400" y="3759537"/>
            <a:ext cx="4384675" cy="292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 Box 2"/>
          <p:cNvSpPr txBox="1">
            <a:spLocks noChangeArrowheads="1"/>
          </p:cNvSpPr>
          <p:nvPr/>
        </p:nvSpPr>
        <p:spPr bwMode="auto">
          <a:xfrm>
            <a:off x="990600" y="152400"/>
            <a:ext cx="7488238" cy="646113"/>
          </a:xfrm>
          <a:prstGeom prst="rect">
            <a:avLst/>
          </a:prstGeom>
          <a:noFill/>
          <a:ln w="12700" cap="rnd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3600" b="1">
                <a:solidFill>
                  <a:srgbClr val="E75C01"/>
                </a:solidFill>
                <a:latin typeface="Verdana" pitchFamily="34" charset="0"/>
              </a:rPr>
              <a:t>ФИАСКО РЫНКА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08" y="838200"/>
            <a:ext cx="3123741" cy="1640058"/>
            <a:chOff x="113" y="845"/>
            <a:chExt cx="1869" cy="1007"/>
          </a:xfrm>
        </p:grpSpPr>
        <p:sp>
          <p:nvSpPr>
            <p:cNvPr id="34831" name="Line 4"/>
            <p:cNvSpPr>
              <a:spLocks noChangeShapeType="1"/>
            </p:cNvSpPr>
            <p:nvPr/>
          </p:nvSpPr>
          <p:spPr bwMode="auto">
            <a:xfrm flipH="1">
              <a:off x="748" y="845"/>
              <a:ext cx="1179" cy="362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be-BY"/>
            </a:p>
          </p:txBody>
        </p:sp>
        <p:sp>
          <p:nvSpPr>
            <p:cNvPr id="34832" name="Text Box 5"/>
            <p:cNvSpPr txBox="1">
              <a:spLocks noChangeArrowheads="1"/>
            </p:cNvSpPr>
            <p:nvPr/>
          </p:nvSpPr>
          <p:spPr bwMode="auto">
            <a:xfrm>
              <a:off x="113" y="1266"/>
              <a:ext cx="1869" cy="586"/>
            </a:xfrm>
            <a:prstGeom prst="rect">
              <a:avLst/>
            </a:prstGeom>
            <a:noFill/>
            <a:ln w="12700" cap="rnd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ru-RU" sz="2800" b="1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Внешние эффекты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914838" y="1412875"/>
            <a:ext cx="3352362" cy="2200275"/>
            <a:chOff x="1338" y="890"/>
            <a:chExt cx="1531" cy="1386"/>
          </a:xfrm>
        </p:grpSpPr>
        <p:sp>
          <p:nvSpPr>
            <p:cNvPr id="34829" name="Text Box 7"/>
            <p:cNvSpPr txBox="1">
              <a:spLocks noChangeArrowheads="1"/>
            </p:cNvSpPr>
            <p:nvPr/>
          </p:nvSpPr>
          <p:spPr bwMode="auto">
            <a:xfrm>
              <a:off x="1338" y="1680"/>
              <a:ext cx="1531" cy="596"/>
            </a:xfrm>
            <a:prstGeom prst="rect">
              <a:avLst/>
            </a:prstGeom>
            <a:noFill/>
            <a:ln w="12700" cap="rnd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ru-RU" sz="2800" b="1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Общественные блага</a:t>
              </a:r>
            </a:p>
          </p:txBody>
        </p:sp>
        <p:sp>
          <p:nvSpPr>
            <p:cNvPr id="34830" name="Line 8"/>
            <p:cNvSpPr>
              <a:spLocks noChangeShapeType="1"/>
            </p:cNvSpPr>
            <p:nvPr/>
          </p:nvSpPr>
          <p:spPr bwMode="auto">
            <a:xfrm flipH="1">
              <a:off x="2312" y="890"/>
              <a:ext cx="69" cy="8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square">
              <a:spAutoFit/>
            </a:bodyPr>
            <a:lstStyle/>
            <a:p>
              <a:endParaRPr lang="be-BY"/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4343401" y="1219200"/>
            <a:ext cx="3048248" cy="1544638"/>
            <a:chOff x="2603" y="799"/>
            <a:chExt cx="1759" cy="973"/>
          </a:xfrm>
        </p:grpSpPr>
        <p:sp>
          <p:nvSpPr>
            <p:cNvPr id="34827" name="Text Box 10"/>
            <p:cNvSpPr txBox="1">
              <a:spLocks noChangeArrowheads="1"/>
            </p:cNvSpPr>
            <p:nvPr/>
          </p:nvSpPr>
          <p:spPr bwMode="auto">
            <a:xfrm>
              <a:off x="2603" y="1442"/>
              <a:ext cx="1759" cy="330"/>
            </a:xfrm>
            <a:prstGeom prst="rect">
              <a:avLst/>
            </a:prstGeom>
            <a:noFill/>
            <a:ln w="12700" cap="rnd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ru-RU" sz="2800" b="1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Монополизм</a:t>
              </a:r>
            </a:p>
          </p:txBody>
        </p:sp>
        <p:sp>
          <p:nvSpPr>
            <p:cNvPr id="34828" name="Line 11"/>
            <p:cNvSpPr>
              <a:spLocks noChangeShapeType="1"/>
            </p:cNvSpPr>
            <p:nvPr/>
          </p:nvSpPr>
          <p:spPr bwMode="auto">
            <a:xfrm>
              <a:off x="3288" y="799"/>
              <a:ext cx="46" cy="54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be-BY"/>
            </a:p>
          </p:txBody>
        </p:sp>
      </p:grp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4953537" y="1341438"/>
            <a:ext cx="4191909" cy="3384550"/>
            <a:chOff x="3473" y="754"/>
            <a:chExt cx="2077" cy="2132"/>
          </a:xfrm>
        </p:grpSpPr>
        <p:sp>
          <p:nvSpPr>
            <p:cNvPr id="34825" name="Text Box 13"/>
            <p:cNvSpPr txBox="1">
              <a:spLocks noChangeArrowheads="1"/>
            </p:cNvSpPr>
            <p:nvPr/>
          </p:nvSpPr>
          <p:spPr bwMode="auto">
            <a:xfrm>
              <a:off x="3473" y="2021"/>
              <a:ext cx="2077" cy="865"/>
            </a:xfrm>
            <a:prstGeom prst="rect">
              <a:avLst/>
            </a:prstGeom>
            <a:noFill/>
            <a:ln w="12700" cap="rnd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ru-RU" sz="2800" b="1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Асимметричность рыночной информации</a:t>
              </a:r>
            </a:p>
          </p:txBody>
        </p:sp>
        <p:sp>
          <p:nvSpPr>
            <p:cNvPr id="34826" name="Line 14"/>
            <p:cNvSpPr>
              <a:spLocks noChangeShapeType="1"/>
            </p:cNvSpPr>
            <p:nvPr/>
          </p:nvSpPr>
          <p:spPr bwMode="auto">
            <a:xfrm>
              <a:off x="3923" y="754"/>
              <a:ext cx="527" cy="131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be-BY"/>
            </a:p>
          </p:txBody>
        </p:sp>
      </p:grp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2209800" y="1295400"/>
            <a:ext cx="3429000" cy="3917950"/>
            <a:chOff x="1536" y="845"/>
            <a:chExt cx="2160" cy="2468"/>
          </a:xfrm>
        </p:grpSpPr>
        <p:sp>
          <p:nvSpPr>
            <p:cNvPr id="34823" name="Line 16"/>
            <p:cNvSpPr>
              <a:spLocks noChangeShapeType="1"/>
            </p:cNvSpPr>
            <p:nvPr/>
          </p:nvSpPr>
          <p:spPr bwMode="auto">
            <a:xfrm flipH="1">
              <a:off x="2832" y="845"/>
              <a:ext cx="48" cy="1747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be-BY"/>
            </a:p>
          </p:txBody>
        </p:sp>
        <p:sp>
          <p:nvSpPr>
            <p:cNvPr id="34824" name="Text Box 17"/>
            <p:cNvSpPr txBox="1">
              <a:spLocks noChangeArrowheads="1"/>
            </p:cNvSpPr>
            <p:nvPr/>
          </p:nvSpPr>
          <p:spPr bwMode="auto">
            <a:xfrm>
              <a:off x="1536" y="2717"/>
              <a:ext cx="2160" cy="596"/>
            </a:xfrm>
            <a:prstGeom prst="rect">
              <a:avLst/>
            </a:prstGeom>
            <a:noFill/>
            <a:ln w="12700" cap="rnd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ru-RU" sz="2800" b="1" dirty="0">
                  <a:solidFill>
                    <a:schemeClr val="tx1"/>
                  </a:solidFill>
                  <a:latin typeface="Verdana" pitchFamily="34" charset="0"/>
                </a:rPr>
                <a:t>Социальная</a:t>
              </a:r>
              <a:r>
                <a:rPr lang="ru-RU" sz="2400" b="1" dirty="0">
                  <a:solidFill>
                    <a:schemeClr val="tx1"/>
                  </a:solidFill>
                  <a:latin typeface="Verdana" pitchFamily="34" charset="0"/>
                </a:rPr>
                <a:t> </a:t>
              </a:r>
              <a:r>
                <a:rPr lang="ru-RU" sz="2800" b="1" dirty="0">
                  <a:solidFill>
                    <a:schemeClr val="tx1"/>
                  </a:solidFill>
                  <a:latin typeface="Verdana" pitchFamily="34" charset="0"/>
                </a:rPr>
                <a:t>эффективность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7467600" cy="1143000"/>
          </a:xfrm>
        </p:spPr>
        <p:txBody>
          <a:bodyPr/>
          <a:lstStyle/>
          <a:p>
            <a:r>
              <a:rPr lang="ru-RU" sz="3200" b="1" dirty="0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Социальная</a:t>
            </a:r>
            <a:r>
              <a:rPr lang="ru-RU" sz="2800" b="1" dirty="0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ru-RU" sz="3200" b="1" dirty="0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эффективность</a:t>
            </a:r>
            <a:br>
              <a:rPr lang="ru-RU" sz="3200" b="1" dirty="0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endParaRPr lang="ru-RU" dirty="0">
              <a:solidFill>
                <a:srgbClr val="005DA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304800" y="1219200"/>
            <a:ext cx="8229600" cy="4873752"/>
          </a:xfrm>
        </p:spPr>
        <p:txBody>
          <a:bodyPr/>
          <a:lstStyle/>
          <a:p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Есть люди, которые не могут конкурировать на рынке труда:</a:t>
            </a:r>
          </a:p>
          <a:p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Пенсионеры</a:t>
            </a:r>
          </a:p>
          <a:p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Инвалиды</a:t>
            </a:r>
          </a:p>
          <a:p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Дети</a:t>
            </a:r>
          </a:p>
          <a:p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Молодые матери и т.д.</a:t>
            </a:r>
          </a:p>
          <a:p>
            <a:endParaRPr lang="ru-RU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Рынок может решить</a:t>
            </a:r>
          </a:p>
          <a:p>
            <a:pPr>
              <a:buNone/>
            </a:pPr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эту проблему только</a:t>
            </a:r>
          </a:p>
          <a:p>
            <a:pPr>
              <a:buNone/>
            </a:pPr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через благотворительность,</a:t>
            </a:r>
          </a:p>
          <a:p>
            <a:pPr>
              <a:buNone/>
            </a:pPr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но этого мало</a:t>
            </a:r>
          </a:p>
        </p:txBody>
      </p:sp>
      <p:pic>
        <p:nvPicPr>
          <p:cNvPr id="22530" name="Picture 2" descr="ÐÐ°ÑÑÐ¸Ð½ÐºÐ¸ Ð¿Ð¾ Ð·Ð°Ð¿ÑÐ¾ÑÑ ÑÐ¾ÑÐ¸Ð°Ð»ÑÐ½Ð°Ñ ÑÑÑÐµÐºÑÐ¸Ð²Ð½Ð¾ÑÑÑ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2057400"/>
            <a:ext cx="4119055" cy="289804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ext Box 2"/>
          <p:cNvSpPr txBox="1">
            <a:spLocks noChangeArrowheads="1"/>
          </p:cNvSpPr>
          <p:nvPr/>
        </p:nvSpPr>
        <p:spPr bwMode="auto">
          <a:xfrm>
            <a:off x="457200" y="0"/>
            <a:ext cx="7991475" cy="954107"/>
          </a:xfrm>
          <a:prstGeom prst="rect">
            <a:avLst/>
          </a:prstGeom>
          <a:noFill/>
          <a:ln w="12700" cap="rnd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2800" b="1" dirty="0">
                <a:solidFill>
                  <a:schemeClr val="accent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Проблема внешних эффектов</a:t>
            </a:r>
            <a:r>
              <a:rPr lang="en-US" sz="2800" b="1" dirty="0">
                <a:solidFill>
                  <a:schemeClr val="accent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(</a:t>
            </a:r>
            <a:r>
              <a:rPr lang="ru-RU" sz="2800" b="1" dirty="0" err="1">
                <a:solidFill>
                  <a:schemeClr val="accent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экстерналий</a:t>
            </a:r>
            <a:r>
              <a:rPr lang="en-US" sz="2800" b="1" dirty="0">
                <a:solidFill>
                  <a:schemeClr val="accent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)</a:t>
            </a:r>
            <a:r>
              <a:rPr lang="ru-RU" sz="2800" b="1" dirty="0">
                <a:solidFill>
                  <a:schemeClr val="accent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</a:p>
        </p:txBody>
      </p:sp>
      <p:sp>
        <p:nvSpPr>
          <p:cNvPr id="188419" name="Text Box 3"/>
          <p:cNvSpPr txBox="1">
            <a:spLocks noChangeArrowheads="1"/>
          </p:cNvSpPr>
          <p:nvPr/>
        </p:nvSpPr>
        <p:spPr bwMode="auto">
          <a:xfrm>
            <a:off x="76200" y="838200"/>
            <a:ext cx="8667750" cy="1128713"/>
          </a:xfrm>
          <a:prstGeom prst="rect">
            <a:avLst/>
          </a:prstGeom>
          <a:noFill/>
          <a:ln w="12700" cap="rnd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2000" dirty="0">
                <a:solidFill>
                  <a:schemeClr val="tx1"/>
                </a:solidFill>
                <a:latin typeface="Verdana" pitchFamily="34" charset="0"/>
              </a:rPr>
              <a:t>Рынок работает эффективно, если только те, кто участвуют в рыночной сделке, несут все связанные с нею издержки и получают все выгоды.</a:t>
            </a:r>
            <a:r>
              <a:rPr lang="ru-RU" sz="2800" b="1" dirty="0">
                <a:latin typeface="Verdana" pitchFamily="34" charset="0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Verdana" pitchFamily="34" charset="0"/>
              </a:rPr>
              <a:t>Это не всегда так: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28600" y="1981200"/>
            <a:ext cx="3740150" cy="1449388"/>
            <a:chOff x="567" y="1979"/>
            <a:chExt cx="1905" cy="913"/>
          </a:xfrm>
        </p:grpSpPr>
        <p:sp>
          <p:nvSpPr>
            <p:cNvPr id="35860" name="Line 6"/>
            <p:cNvSpPr>
              <a:spLocks noChangeShapeType="1"/>
            </p:cNvSpPr>
            <p:nvPr/>
          </p:nvSpPr>
          <p:spPr bwMode="auto">
            <a:xfrm flipH="1">
              <a:off x="1882" y="1979"/>
              <a:ext cx="408" cy="18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be-BY"/>
            </a:p>
          </p:txBody>
        </p:sp>
        <p:sp>
          <p:nvSpPr>
            <p:cNvPr id="35861" name="Text Box 7"/>
            <p:cNvSpPr txBox="1">
              <a:spLocks noChangeArrowheads="1"/>
            </p:cNvSpPr>
            <p:nvPr/>
          </p:nvSpPr>
          <p:spPr bwMode="auto">
            <a:xfrm>
              <a:off x="567" y="2296"/>
              <a:ext cx="1905" cy="596"/>
            </a:xfrm>
            <a:prstGeom prst="rect">
              <a:avLst/>
            </a:prstGeom>
            <a:noFill/>
            <a:ln w="12700" cap="rnd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ru-RU" sz="2800" b="1" dirty="0">
                  <a:solidFill>
                    <a:schemeClr val="tx1"/>
                  </a:solidFill>
                  <a:latin typeface="Times New Roman" pitchFamily="18" charset="0"/>
                </a:rPr>
                <a:t>Отрицательные внешние эффекты</a:t>
              </a: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533400" y="3429000"/>
            <a:ext cx="3671888" cy="1277938"/>
            <a:chOff x="385" y="2976"/>
            <a:chExt cx="2313" cy="805"/>
          </a:xfrm>
        </p:grpSpPr>
        <p:sp>
          <p:nvSpPr>
            <p:cNvPr id="35858" name="Text Box 9"/>
            <p:cNvSpPr txBox="1">
              <a:spLocks noChangeArrowheads="1"/>
            </p:cNvSpPr>
            <p:nvPr/>
          </p:nvSpPr>
          <p:spPr bwMode="auto">
            <a:xfrm>
              <a:off x="385" y="3339"/>
              <a:ext cx="2313" cy="442"/>
            </a:xfrm>
            <a:prstGeom prst="rect">
              <a:avLst/>
            </a:prstGeom>
            <a:noFill/>
            <a:ln w="12700" cap="rnd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ru-RU" sz="2000">
                  <a:solidFill>
                    <a:schemeClr val="tx1"/>
                  </a:solidFill>
                  <a:latin typeface="Times New Roman" pitchFamily="18" charset="0"/>
                </a:rPr>
                <a:t>Часть издержек перекладывается на других</a:t>
              </a:r>
              <a:endParaRPr lang="ru-RU">
                <a:latin typeface="Times New Roman" pitchFamily="18" charset="0"/>
              </a:endParaRPr>
            </a:p>
          </p:txBody>
        </p:sp>
        <p:sp>
          <p:nvSpPr>
            <p:cNvPr id="35859" name="Line 10"/>
            <p:cNvSpPr>
              <a:spLocks noChangeShapeType="1"/>
            </p:cNvSpPr>
            <p:nvPr/>
          </p:nvSpPr>
          <p:spPr bwMode="auto">
            <a:xfrm>
              <a:off x="1519" y="2976"/>
              <a:ext cx="0" cy="31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be-BY"/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5181600" y="1981200"/>
            <a:ext cx="3382963" cy="1470025"/>
            <a:chOff x="3198" y="1979"/>
            <a:chExt cx="2131" cy="926"/>
          </a:xfrm>
        </p:grpSpPr>
        <p:sp>
          <p:nvSpPr>
            <p:cNvPr id="35856" name="Line 12"/>
            <p:cNvSpPr>
              <a:spLocks noChangeShapeType="1"/>
            </p:cNvSpPr>
            <p:nvPr/>
          </p:nvSpPr>
          <p:spPr bwMode="auto">
            <a:xfrm>
              <a:off x="3651" y="1979"/>
              <a:ext cx="363" cy="18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be-BY"/>
            </a:p>
          </p:txBody>
        </p:sp>
        <p:sp>
          <p:nvSpPr>
            <p:cNvPr id="35857" name="Text Box 13"/>
            <p:cNvSpPr txBox="1">
              <a:spLocks noChangeArrowheads="1"/>
            </p:cNvSpPr>
            <p:nvPr/>
          </p:nvSpPr>
          <p:spPr bwMode="auto">
            <a:xfrm>
              <a:off x="3198" y="2387"/>
              <a:ext cx="2131" cy="518"/>
            </a:xfrm>
            <a:prstGeom prst="rect">
              <a:avLst/>
            </a:prstGeom>
            <a:noFill/>
            <a:ln w="12700" cap="rnd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ru-RU" sz="2400" b="1">
                  <a:solidFill>
                    <a:schemeClr val="tx1"/>
                  </a:solidFill>
                  <a:latin typeface="Times New Roman" pitchFamily="18" charset="0"/>
                </a:rPr>
                <a:t>Положительные внешние эффекты</a:t>
              </a:r>
            </a:p>
          </p:txBody>
        </p:sp>
      </p:grpSp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5029200" y="3429000"/>
            <a:ext cx="3600450" cy="1493838"/>
            <a:chOff x="3152" y="2931"/>
            <a:chExt cx="2268" cy="941"/>
          </a:xfrm>
        </p:grpSpPr>
        <p:sp>
          <p:nvSpPr>
            <p:cNvPr id="35854" name="Text Box 15"/>
            <p:cNvSpPr txBox="1">
              <a:spLocks noChangeArrowheads="1"/>
            </p:cNvSpPr>
            <p:nvPr/>
          </p:nvSpPr>
          <p:spPr bwMode="auto">
            <a:xfrm>
              <a:off x="3152" y="3430"/>
              <a:ext cx="2268" cy="442"/>
            </a:xfrm>
            <a:prstGeom prst="rect">
              <a:avLst/>
            </a:prstGeom>
            <a:noFill/>
            <a:ln w="12700" cap="rnd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ru-RU" sz="2000">
                  <a:solidFill>
                    <a:schemeClr val="tx1"/>
                  </a:solidFill>
                  <a:latin typeface="Times New Roman" pitchFamily="18" charset="0"/>
                </a:rPr>
                <a:t>Часть выгод достается другим</a:t>
              </a:r>
            </a:p>
          </p:txBody>
        </p:sp>
        <p:sp>
          <p:nvSpPr>
            <p:cNvPr id="35855" name="Line 16"/>
            <p:cNvSpPr>
              <a:spLocks noChangeShapeType="1"/>
            </p:cNvSpPr>
            <p:nvPr/>
          </p:nvSpPr>
          <p:spPr bwMode="auto">
            <a:xfrm>
              <a:off x="4241" y="2931"/>
              <a:ext cx="0" cy="36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be-BY"/>
            </a:p>
          </p:txBody>
        </p:sp>
      </p:grpSp>
      <p:grpSp>
        <p:nvGrpSpPr>
          <p:cNvPr id="6" name="Group 17"/>
          <p:cNvGrpSpPr>
            <a:grpSpLocks/>
          </p:cNvGrpSpPr>
          <p:nvPr/>
        </p:nvGrpSpPr>
        <p:grpSpPr bwMode="auto">
          <a:xfrm>
            <a:off x="152400" y="5257800"/>
            <a:ext cx="4175125" cy="744538"/>
            <a:chOff x="295" y="3521"/>
            <a:chExt cx="2630" cy="469"/>
          </a:xfrm>
        </p:grpSpPr>
        <p:sp>
          <p:nvSpPr>
            <p:cNvPr id="35852" name="Text Box 18"/>
            <p:cNvSpPr txBox="1">
              <a:spLocks noChangeArrowheads="1"/>
            </p:cNvSpPr>
            <p:nvPr/>
          </p:nvSpPr>
          <p:spPr bwMode="auto">
            <a:xfrm>
              <a:off x="295" y="3702"/>
              <a:ext cx="2630" cy="288"/>
            </a:xfrm>
            <a:prstGeom prst="rect">
              <a:avLst/>
            </a:prstGeom>
            <a:noFill/>
            <a:ln w="12700" cap="rnd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ru-RU" sz="2400" b="1">
                  <a:solidFill>
                    <a:schemeClr val="tx1"/>
                  </a:solidFill>
                  <a:latin typeface="Times New Roman" pitchFamily="18" charset="0"/>
                </a:rPr>
                <a:t>Перепроизводство благ</a:t>
              </a:r>
            </a:p>
          </p:txBody>
        </p:sp>
        <p:sp>
          <p:nvSpPr>
            <p:cNvPr id="35853" name="Line 19"/>
            <p:cNvSpPr>
              <a:spLocks noChangeShapeType="1"/>
            </p:cNvSpPr>
            <p:nvPr/>
          </p:nvSpPr>
          <p:spPr bwMode="auto">
            <a:xfrm>
              <a:off x="1610" y="3521"/>
              <a:ext cx="0" cy="227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be-BY"/>
            </a:p>
          </p:txBody>
        </p:sp>
      </p:grpSp>
      <p:grpSp>
        <p:nvGrpSpPr>
          <p:cNvPr id="7" name="Group 20"/>
          <p:cNvGrpSpPr>
            <a:grpSpLocks/>
          </p:cNvGrpSpPr>
          <p:nvPr/>
        </p:nvGrpSpPr>
        <p:grpSpPr bwMode="auto">
          <a:xfrm>
            <a:off x="4648200" y="5257800"/>
            <a:ext cx="4175125" cy="744538"/>
            <a:chOff x="295" y="3521"/>
            <a:chExt cx="2630" cy="469"/>
          </a:xfrm>
        </p:grpSpPr>
        <p:sp>
          <p:nvSpPr>
            <p:cNvPr id="35850" name="Text Box 21"/>
            <p:cNvSpPr txBox="1">
              <a:spLocks noChangeArrowheads="1"/>
            </p:cNvSpPr>
            <p:nvPr/>
          </p:nvSpPr>
          <p:spPr bwMode="auto">
            <a:xfrm>
              <a:off x="295" y="3702"/>
              <a:ext cx="2630" cy="288"/>
            </a:xfrm>
            <a:prstGeom prst="rect">
              <a:avLst/>
            </a:prstGeom>
            <a:noFill/>
            <a:ln w="12700" cap="rnd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ru-RU" sz="2400" b="1">
                  <a:solidFill>
                    <a:schemeClr val="tx1"/>
                  </a:solidFill>
                  <a:latin typeface="Times New Roman" pitchFamily="18" charset="0"/>
                </a:rPr>
                <a:t>Недопроизводство благ</a:t>
              </a:r>
            </a:p>
          </p:txBody>
        </p:sp>
        <p:sp>
          <p:nvSpPr>
            <p:cNvPr id="35851" name="Line 22"/>
            <p:cNvSpPr>
              <a:spLocks noChangeShapeType="1"/>
            </p:cNvSpPr>
            <p:nvPr/>
          </p:nvSpPr>
          <p:spPr bwMode="auto">
            <a:xfrm>
              <a:off x="1610" y="3521"/>
              <a:ext cx="0" cy="227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be-BY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8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84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7467600" cy="563562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200" b="1" dirty="0">
                <a:solidFill>
                  <a:schemeClr val="accent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Примеры внешних эффектов:</a:t>
            </a:r>
            <a:br>
              <a:rPr lang="ru-RU" sz="3200" b="1" dirty="0">
                <a:solidFill>
                  <a:schemeClr val="accent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3200" b="1" dirty="0">
                <a:solidFill>
                  <a:schemeClr val="accent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отрицательные</a:t>
            </a:r>
          </a:p>
        </p:txBody>
      </p:sp>
      <p:pic>
        <p:nvPicPr>
          <p:cNvPr id="2050" name="Picture 2" descr="Картинки по запросу громкая музыка"/>
          <p:cNvPicPr>
            <a:picLocks noChangeAspect="1" noChangeArrowheads="1"/>
          </p:cNvPicPr>
          <p:nvPr/>
        </p:nvPicPr>
        <p:blipFill>
          <a:blip r:embed="rId2" cstate="print"/>
          <a:srcRect t="7477"/>
          <a:stretch>
            <a:fillRect/>
          </a:stretch>
        </p:blipFill>
        <p:spPr bwMode="auto">
          <a:xfrm>
            <a:off x="152400" y="1066800"/>
            <a:ext cx="5410200" cy="4184452"/>
          </a:xfrm>
          <a:prstGeom prst="rect">
            <a:avLst/>
          </a:prstGeom>
          <a:noFill/>
        </p:spPr>
      </p:pic>
      <p:pic>
        <p:nvPicPr>
          <p:cNvPr id="2052" name="Picture 4" descr="Картинки по запросу вредные выбросы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10100" y="4038600"/>
            <a:ext cx="4229100" cy="2819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3400" y="0"/>
            <a:ext cx="7467600" cy="1096962"/>
          </a:xfrm>
        </p:spPr>
        <p:txBody>
          <a:bodyPr>
            <a:normAutofit/>
          </a:bodyPr>
          <a:lstStyle/>
          <a:p>
            <a:pPr algn="ctr"/>
            <a:r>
              <a:rPr lang="ru-RU" sz="2800" b="1" dirty="0">
                <a:solidFill>
                  <a:schemeClr val="accent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Примеры внешних эффектов:</a:t>
            </a:r>
            <a:br>
              <a:rPr lang="ru-RU" sz="2800" b="1" dirty="0">
                <a:solidFill>
                  <a:schemeClr val="accent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2800" b="1" dirty="0">
                <a:solidFill>
                  <a:schemeClr val="accent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положительные</a:t>
            </a:r>
            <a:endParaRPr lang="ru-RU" dirty="0"/>
          </a:p>
        </p:txBody>
      </p:sp>
      <p:pic>
        <p:nvPicPr>
          <p:cNvPr id="61442" name="Picture 2" descr="Картинки по запросу клумба у дома"/>
          <p:cNvPicPr>
            <a:picLocks noChangeAspect="1" noChangeArrowheads="1"/>
          </p:cNvPicPr>
          <p:nvPr/>
        </p:nvPicPr>
        <p:blipFill>
          <a:blip r:embed="rId2" cstate="print"/>
          <a:srcRect l="10322" r="22580" b="10900"/>
          <a:stretch>
            <a:fillRect/>
          </a:stretch>
        </p:blipFill>
        <p:spPr bwMode="auto">
          <a:xfrm>
            <a:off x="152400" y="1371600"/>
            <a:ext cx="3962400" cy="3581400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5105400" y="1295400"/>
            <a:ext cx="936475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96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?</a:t>
            </a:r>
          </a:p>
          <a:p>
            <a:pPr algn="ctr"/>
            <a:endParaRPr lang="ru-RU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8DCDF7-F3A3-443D-ABB3-7B32E95E1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34" y="1295400"/>
            <a:ext cx="7620000" cy="50768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5C861E0-35A5-47FC-8717-6109E4E47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762000"/>
            <a:ext cx="7620000" cy="571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ext Box 2"/>
          <p:cNvSpPr txBox="1">
            <a:spLocks noChangeArrowheads="1"/>
          </p:cNvSpPr>
          <p:nvPr/>
        </p:nvSpPr>
        <p:spPr bwMode="auto">
          <a:xfrm>
            <a:off x="609600" y="228600"/>
            <a:ext cx="7777163" cy="1015663"/>
          </a:xfrm>
          <a:prstGeom prst="rect">
            <a:avLst/>
          </a:prstGeom>
          <a:noFill/>
          <a:ln w="12700" cap="rnd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2800" b="1" dirty="0">
                <a:solidFill>
                  <a:schemeClr val="accent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Проблема обеспечения </a:t>
            </a:r>
            <a:r>
              <a:rPr lang="ru-RU" sz="3200" b="1" dirty="0">
                <a:solidFill>
                  <a:schemeClr val="accent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общественными благами</a:t>
            </a:r>
          </a:p>
        </p:txBody>
      </p:sp>
      <p:sp>
        <p:nvSpPr>
          <p:cNvPr id="189443" name="Text Box 3"/>
          <p:cNvSpPr txBox="1">
            <a:spLocks noChangeArrowheads="1"/>
          </p:cNvSpPr>
          <p:nvPr/>
        </p:nvSpPr>
        <p:spPr bwMode="auto">
          <a:xfrm>
            <a:off x="539750" y="1341438"/>
            <a:ext cx="8137525" cy="1077218"/>
          </a:xfrm>
          <a:prstGeom prst="rect">
            <a:avLst/>
          </a:prstGeom>
          <a:noFill/>
          <a:ln w="12700" cap="rnd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ts val="0"/>
              </a:spcBef>
            </a:pPr>
            <a:r>
              <a:rPr lang="ru-RU" sz="20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Общественные блага приносят положительные внешние эффекты для всех, как только они становятся доступными.</a:t>
            </a:r>
            <a:r>
              <a:rPr lang="ru-RU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52400" y="2438401"/>
            <a:ext cx="3505200" cy="2903538"/>
            <a:chOff x="431" y="2069"/>
            <a:chExt cx="1950" cy="1829"/>
          </a:xfrm>
        </p:grpSpPr>
        <p:sp>
          <p:nvSpPr>
            <p:cNvPr id="36876" name="Line 6"/>
            <p:cNvSpPr>
              <a:spLocks noChangeShapeType="1"/>
            </p:cNvSpPr>
            <p:nvPr/>
          </p:nvSpPr>
          <p:spPr bwMode="auto">
            <a:xfrm flipH="1">
              <a:off x="1247" y="2069"/>
              <a:ext cx="499" cy="272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be-BY"/>
            </a:p>
          </p:txBody>
        </p:sp>
        <p:sp>
          <p:nvSpPr>
            <p:cNvPr id="36877" name="Text Box 7"/>
            <p:cNvSpPr txBox="1">
              <a:spLocks noChangeArrowheads="1"/>
            </p:cNvSpPr>
            <p:nvPr/>
          </p:nvSpPr>
          <p:spPr bwMode="auto">
            <a:xfrm>
              <a:off x="431" y="2405"/>
              <a:ext cx="1950" cy="1493"/>
            </a:xfrm>
            <a:prstGeom prst="rect">
              <a:avLst/>
            </a:prstGeom>
            <a:noFill/>
            <a:ln w="12700" cap="rnd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ru-RU" sz="2000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если общественное благо создано, сложно ограничить доступ к благу, даже если человек не желает платить</a:t>
              </a:r>
              <a:r>
                <a:rPr lang="ru-RU" sz="4800" b="1" dirty="0">
                  <a:solidFill>
                    <a:srgbClr val="FF3300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5257800" y="2514601"/>
            <a:ext cx="3311525" cy="2471738"/>
            <a:chOff x="3334" y="2115"/>
            <a:chExt cx="2086" cy="1557"/>
          </a:xfrm>
        </p:grpSpPr>
        <p:sp>
          <p:nvSpPr>
            <p:cNvPr id="36874" name="Line 9"/>
            <p:cNvSpPr>
              <a:spLocks noChangeShapeType="1"/>
            </p:cNvSpPr>
            <p:nvPr/>
          </p:nvSpPr>
          <p:spPr bwMode="auto">
            <a:xfrm>
              <a:off x="3833" y="2115"/>
              <a:ext cx="544" cy="317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be-BY"/>
            </a:p>
          </p:txBody>
        </p:sp>
        <p:sp>
          <p:nvSpPr>
            <p:cNvPr id="36875" name="Text Box 10"/>
            <p:cNvSpPr txBox="1">
              <a:spLocks noChangeArrowheads="1"/>
            </p:cNvSpPr>
            <p:nvPr/>
          </p:nvSpPr>
          <p:spPr bwMode="auto">
            <a:xfrm>
              <a:off x="3334" y="2451"/>
              <a:ext cx="2086" cy="1221"/>
            </a:xfrm>
            <a:prstGeom prst="rect">
              <a:avLst/>
            </a:prstGeom>
            <a:noFill/>
            <a:ln w="12700" cap="rnd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ru-RU" sz="2000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потребление блага одним человеком не снижает количество данного блага, которое могут потреблять другие</a:t>
              </a:r>
              <a:endParaRPr lang="ru-RU" sz="48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762000" y="5334001"/>
            <a:ext cx="7632700" cy="976313"/>
            <a:chOff x="663" y="3718"/>
            <a:chExt cx="4808" cy="615"/>
          </a:xfrm>
        </p:grpSpPr>
        <p:sp>
          <p:nvSpPr>
            <p:cNvPr id="36871" name="Line 12"/>
            <p:cNvSpPr>
              <a:spLocks noChangeShapeType="1"/>
            </p:cNvSpPr>
            <p:nvPr/>
          </p:nvSpPr>
          <p:spPr bwMode="auto">
            <a:xfrm>
              <a:off x="1911" y="3718"/>
              <a:ext cx="408" cy="182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be-BY"/>
            </a:p>
          </p:txBody>
        </p:sp>
        <p:sp>
          <p:nvSpPr>
            <p:cNvPr id="36872" name="Line 13"/>
            <p:cNvSpPr>
              <a:spLocks noChangeShapeType="1"/>
            </p:cNvSpPr>
            <p:nvPr/>
          </p:nvSpPr>
          <p:spPr bwMode="auto">
            <a:xfrm flipH="1">
              <a:off x="3543" y="3766"/>
              <a:ext cx="408" cy="227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be-BY"/>
            </a:p>
          </p:txBody>
        </p:sp>
        <p:sp>
          <p:nvSpPr>
            <p:cNvPr id="36873" name="Text Box 14"/>
            <p:cNvSpPr txBox="1">
              <a:spLocks noChangeArrowheads="1"/>
            </p:cNvSpPr>
            <p:nvPr/>
          </p:nvSpPr>
          <p:spPr bwMode="auto">
            <a:xfrm>
              <a:off x="663" y="4006"/>
              <a:ext cx="4808" cy="327"/>
            </a:xfrm>
            <a:prstGeom prst="rect">
              <a:avLst/>
            </a:prstGeom>
            <a:noFill/>
            <a:ln w="12700" cap="rnd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ru-RU" sz="2800" b="1" dirty="0">
                  <a:solidFill>
                    <a:schemeClr val="tx1"/>
                  </a:solidFill>
                  <a:latin typeface="Times New Roman" pitchFamily="18" charset="0"/>
                </a:rPr>
                <a:t>Недопроизводство благ на рынке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9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44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0"/>
            <a:ext cx="7467600" cy="914400"/>
          </a:xfrm>
        </p:spPr>
        <p:txBody>
          <a:bodyPr>
            <a:normAutofit/>
          </a:bodyPr>
          <a:lstStyle/>
          <a:p>
            <a:r>
              <a:rPr lang="ru-RU" sz="3600" b="1" dirty="0">
                <a:solidFill>
                  <a:schemeClr val="accent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Примеры общественных благ</a:t>
            </a:r>
          </a:p>
        </p:txBody>
      </p:sp>
      <p:pic>
        <p:nvPicPr>
          <p:cNvPr id="1026" name="Picture 2" descr="Картинки по запросу нет дорог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990600"/>
            <a:ext cx="4305300" cy="2781300"/>
          </a:xfrm>
          <a:prstGeom prst="rect">
            <a:avLst/>
          </a:prstGeom>
          <a:noFill/>
        </p:spPr>
      </p:pic>
      <p:pic>
        <p:nvPicPr>
          <p:cNvPr id="1028" name="Picture 4" descr="Картинки по запросу автобус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676400"/>
            <a:ext cx="4162670" cy="3048000"/>
          </a:xfrm>
          <a:prstGeom prst="rect">
            <a:avLst/>
          </a:prstGeom>
          <a:noFill/>
        </p:spPr>
      </p:pic>
      <p:pic>
        <p:nvPicPr>
          <p:cNvPr id="1030" name="Picture 6" descr="Картинки по запросу парк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3886200"/>
            <a:ext cx="4495800" cy="28098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3"/>
          <p:cNvSpPr>
            <a:spLocks noGrp="1"/>
          </p:cNvSpPr>
          <p:nvPr>
            <p:ph type="body" idx="4294967295"/>
          </p:nvPr>
        </p:nvSpPr>
        <p:spPr>
          <a:xfrm>
            <a:off x="152400" y="838200"/>
            <a:ext cx="8458200" cy="5029200"/>
          </a:xfrm>
        </p:spPr>
        <p:txBody>
          <a:bodyPr/>
          <a:lstStyle/>
          <a:p>
            <a:r>
              <a:rPr lang="ru-RU" dirty="0">
                <a:latin typeface="Verdana" pitchFamily="34" charset="0"/>
              </a:rPr>
              <a:t>Рыночная экономика функционирует хорошо только в условиях конкуренции</a:t>
            </a:r>
          </a:p>
          <a:p>
            <a:r>
              <a:rPr lang="ru-RU" dirty="0">
                <a:latin typeface="Verdana" pitchFamily="34" charset="0"/>
              </a:rPr>
              <a:t>Но в конкурентной борьбе часто кто-то побеждает соперников и захватывает всё </a:t>
            </a:r>
            <a:r>
              <a:rPr lang="ru-RU" dirty="0" err="1">
                <a:latin typeface="Verdana" pitchFamily="34" charset="0"/>
              </a:rPr>
              <a:t>бóльшую</a:t>
            </a:r>
            <a:r>
              <a:rPr lang="ru-RU" dirty="0">
                <a:latin typeface="Verdana" pitchFamily="34" charset="0"/>
              </a:rPr>
              <a:t> долю рынка, приобретая рыночную власть </a:t>
            </a:r>
          </a:p>
          <a:p>
            <a:r>
              <a:rPr lang="ru-RU" dirty="0">
                <a:latin typeface="Verdana" pitchFamily="34" charset="0"/>
              </a:rPr>
              <a:t>Возникает </a:t>
            </a:r>
            <a:r>
              <a:rPr lang="ru-RU" b="1" dirty="0">
                <a:latin typeface="Verdana" pitchFamily="34" charset="0"/>
              </a:rPr>
              <a:t>монополизм</a:t>
            </a:r>
            <a:r>
              <a:rPr lang="ru-RU" dirty="0">
                <a:latin typeface="Verdana" pitchFamily="34" charset="0"/>
              </a:rPr>
              <a:t>, </a:t>
            </a:r>
          </a:p>
          <a:p>
            <a:pPr>
              <a:buNone/>
            </a:pPr>
            <a:r>
              <a:rPr lang="ru-RU" dirty="0">
                <a:latin typeface="Verdana" pitchFamily="34" charset="0"/>
              </a:rPr>
              <a:t>для которого характерно </a:t>
            </a:r>
          </a:p>
          <a:p>
            <a:pPr>
              <a:buNone/>
            </a:pPr>
            <a:r>
              <a:rPr lang="ru-RU" dirty="0">
                <a:latin typeface="Verdana" pitchFamily="34" charset="0"/>
              </a:rPr>
              <a:t>недопроизводство благ, </a:t>
            </a:r>
          </a:p>
          <a:p>
            <a:pPr>
              <a:buNone/>
            </a:pPr>
            <a:r>
              <a:rPr lang="ru-RU" dirty="0">
                <a:latin typeface="Verdana" pitchFamily="34" charset="0"/>
              </a:rPr>
              <a:t>завышение цен, </a:t>
            </a:r>
          </a:p>
          <a:p>
            <a:pPr>
              <a:buNone/>
            </a:pPr>
            <a:r>
              <a:rPr lang="ru-RU" dirty="0">
                <a:latin typeface="Verdana" pitchFamily="34" charset="0"/>
              </a:rPr>
              <a:t>снижение качества благ</a:t>
            </a:r>
          </a:p>
        </p:txBody>
      </p:sp>
      <p:sp>
        <p:nvSpPr>
          <p:cNvPr id="64516" name="Text Box 2"/>
          <p:cNvSpPr txBox="1">
            <a:spLocks noGrp="1" noChangeArrowheads="1"/>
          </p:cNvSpPr>
          <p:nvPr>
            <p:ph type="title" idx="4294967295"/>
          </p:nvPr>
        </p:nvSpPr>
        <p:spPr bwMode="auto">
          <a:xfrm>
            <a:off x="914400" y="152400"/>
            <a:ext cx="7467600" cy="715963"/>
          </a:xfrm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ru-RU" sz="3800" b="1" cap="none">
                <a:solidFill>
                  <a:schemeClr val="accent1"/>
                </a:solidFill>
                <a:latin typeface="Verdana" pitchFamily="34" charset="0"/>
              </a:rPr>
              <a:t>Проблема монополизма</a:t>
            </a:r>
          </a:p>
        </p:txBody>
      </p:sp>
      <p:pic>
        <p:nvPicPr>
          <p:cNvPr id="6146" name="Picture 2" descr="Картинки по запросу монополизм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9600" y="3937000"/>
            <a:ext cx="4381500" cy="2921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4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4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76BABD-4617-48E4-80FC-B17C85A3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90800"/>
            <a:ext cx="7467600" cy="1143000"/>
          </a:xfrm>
        </p:spPr>
        <p:txBody>
          <a:bodyPr>
            <a:normAutofit/>
          </a:bodyPr>
          <a:lstStyle/>
          <a:p>
            <a:r>
              <a:rPr lang="ru-RU" sz="4800" dirty="0">
                <a:solidFill>
                  <a:schemeClr val="tx1"/>
                </a:solidFill>
              </a:rPr>
              <a:t>Что такое рынок?</a:t>
            </a:r>
          </a:p>
        </p:txBody>
      </p:sp>
    </p:spTree>
    <p:extLst>
      <p:ext uri="{BB962C8B-B14F-4D97-AF65-F5344CB8AC3E}">
        <p14:creationId xmlns:p14="http://schemas.microsoft.com/office/powerpoint/2010/main" val="38360553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Картинки по запросу transaction cost"/>
          <p:cNvPicPr>
            <a:picLocks noChangeAspect="1" noChangeArrowheads="1"/>
          </p:cNvPicPr>
          <p:nvPr/>
        </p:nvPicPr>
        <p:blipFill>
          <a:blip r:embed="rId2" cstate="print"/>
          <a:srcRect l="16923" t="15646" r="15385" b="5442"/>
          <a:stretch>
            <a:fillRect/>
          </a:stretch>
        </p:blipFill>
        <p:spPr bwMode="auto">
          <a:xfrm>
            <a:off x="3560381" y="3429000"/>
            <a:ext cx="5202620" cy="3429000"/>
          </a:xfrm>
          <a:prstGeom prst="rect">
            <a:avLst/>
          </a:prstGeom>
          <a:noFill/>
        </p:spPr>
      </p:pic>
      <p:sp>
        <p:nvSpPr>
          <p:cNvPr id="65538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533400" y="0"/>
            <a:ext cx="7467600" cy="1143000"/>
          </a:xfrm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algn="ctr"/>
            <a:r>
              <a:rPr lang="ru-RU" b="1" cap="none" dirty="0">
                <a:solidFill>
                  <a:schemeClr val="accent1"/>
                </a:solidFill>
                <a:latin typeface="Verdana" pitchFamily="34" charset="0"/>
              </a:rPr>
              <a:t>Проблема асимметричности рыночной информации</a:t>
            </a:r>
            <a:r>
              <a:rPr lang="ru-RU" sz="2600" b="1" cap="none" dirty="0">
                <a:solidFill>
                  <a:srgbClr val="0000FF"/>
                </a:solidFill>
              </a:rPr>
              <a:t> </a:t>
            </a:r>
            <a:br>
              <a:rPr lang="ru-RU" sz="2600" b="1" cap="none" dirty="0">
                <a:solidFill>
                  <a:srgbClr val="0000FF"/>
                </a:solidFill>
              </a:rPr>
            </a:br>
            <a:endParaRPr lang="be-BY" sz="2600" b="1" cap="none" dirty="0">
              <a:solidFill>
                <a:srgbClr val="0000FF"/>
              </a:solidFill>
            </a:endParaRPr>
          </a:p>
        </p:txBody>
      </p:sp>
      <p:sp>
        <p:nvSpPr>
          <p:cNvPr id="65539" name="Rectangle 3"/>
          <p:cNvSpPr>
            <a:spLocks noGrp="1"/>
          </p:cNvSpPr>
          <p:nvPr>
            <p:ph type="body" idx="4294967295"/>
          </p:nvPr>
        </p:nvSpPr>
        <p:spPr>
          <a:xfrm>
            <a:off x="228600" y="838200"/>
            <a:ext cx="7467600" cy="4873625"/>
          </a:xfrm>
        </p:spPr>
        <p:txBody>
          <a:bodyPr/>
          <a:lstStyle/>
          <a:p>
            <a:r>
              <a:rPr lang="ru-RU" dirty="0">
                <a:latin typeface="Verdana" pitchFamily="34" charset="0"/>
              </a:rPr>
              <a:t>Рынок работает хорошо, только если все субъекты одинаково информированы.</a:t>
            </a:r>
          </a:p>
          <a:p>
            <a:r>
              <a:rPr lang="ru-RU" dirty="0">
                <a:latin typeface="Verdana" pitchFamily="34" charset="0"/>
              </a:rPr>
              <a:t>Продавец и покупатель владеют различной информацией о товаре – иногда продавец знает больше, иногда покупатель. </a:t>
            </a:r>
          </a:p>
          <a:p>
            <a:r>
              <a:rPr lang="ru-RU" dirty="0">
                <a:latin typeface="Verdana" pitchFamily="34" charset="0"/>
              </a:rPr>
              <a:t>Один участник сделки </a:t>
            </a:r>
          </a:p>
          <a:p>
            <a:pPr>
              <a:buNone/>
            </a:pPr>
            <a:r>
              <a:rPr lang="ru-RU" dirty="0">
                <a:latin typeface="Verdana" pitchFamily="34" charset="0"/>
              </a:rPr>
              <a:t>получит выгоду за счет </a:t>
            </a:r>
          </a:p>
          <a:p>
            <a:pPr>
              <a:buNone/>
            </a:pPr>
            <a:r>
              <a:rPr lang="ru-RU" dirty="0">
                <a:latin typeface="Verdana" pitchFamily="34" charset="0"/>
              </a:rPr>
              <a:t>другого (более </a:t>
            </a:r>
          </a:p>
          <a:p>
            <a:pPr>
              <a:buNone/>
            </a:pPr>
            <a:r>
              <a:rPr lang="ru-RU" dirty="0">
                <a:latin typeface="Verdana" pitchFamily="34" charset="0"/>
              </a:rPr>
              <a:t>информированный </a:t>
            </a:r>
          </a:p>
          <a:p>
            <a:pPr>
              <a:buNone/>
            </a:pPr>
            <a:r>
              <a:rPr lang="ru-RU" dirty="0">
                <a:latin typeface="Verdana" pitchFamily="34" charset="0"/>
              </a:rPr>
              <a:t>за счет менее </a:t>
            </a:r>
          </a:p>
          <a:p>
            <a:pPr>
              <a:buNone/>
            </a:pPr>
            <a:r>
              <a:rPr lang="ru-RU" dirty="0">
                <a:latin typeface="Verdana" pitchFamily="34" charset="0"/>
              </a:rPr>
              <a:t>информированного) </a:t>
            </a:r>
          </a:p>
          <a:p>
            <a:endParaRPr lang="be-BY" dirty="0">
              <a:latin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55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3"/>
          <p:cNvSpPr>
            <a:spLocks noGrp="1"/>
          </p:cNvSpPr>
          <p:nvPr>
            <p:ph type="body" idx="4294967295"/>
          </p:nvPr>
        </p:nvSpPr>
        <p:spPr>
          <a:xfrm>
            <a:off x="152400" y="1371600"/>
            <a:ext cx="8610600" cy="4572000"/>
          </a:xfrm>
        </p:spPr>
        <p:txBody>
          <a:bodyPr/>
          <a:lstStyle/>
          <a:p>
            <a:r>
              <a:rPr lang="ru-RU" sz="2200" b="1" dirty="0">
                <a:latin typeface="Verdana" pitchFamily="34" charset="0"/>
              </a:rPr>
              <a:t>Как решает все эти проблемы государство?</a:t>
            </a:r>
            <a:endParaRPr lang="be-BY" sz="2200" dirty="0"/>
          </a:p>
        </p:txBody>
      </p:sp>
      <p:sp>
        <p:nvSpPr>
          <p:cNvPr id="66564" name="Text Box 2"/>
          <p:cNvSpPr txBox="1">
            <a:spLocks noGrp="1" noChangeArrowheads="1"/>
          </p:cNvSpPr>
          <p:nvPr>
            <p:ph type="title" idx="4294967295"/>
          </p:nvPr>
        </p:nvSpPr>
        <p:spPr bwMode="auto">
          <a:xfrm>
            <a:off x="609600" y="0"/>
            <a:ext cx="7467600" cy="1143000"/>
          </a:xfrm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ru-RU" b="1" cap="none">
                <a:solidFill>
                  <a:schemeClr val="accent1"/>
                </a:solidFill>
                <a:latin typeface="Verdana" pitchFamily="34" charset="0"/>
              </a:rPr>
              <a:t>Государство вмешивается в экономику: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0" y="1752600"/>
            <a:ext cx="3123741" cy="1640058"/>
            <a:chOff x="113" y="845"/>
            <a:chExt cx="1869" cy="1007"/>
          </a:xfrm>
        </p:grpSpPr>
        <p:sp>
          <p:nvSpPr>
            <p:cNvPr id="5" name="Line 4"/>
            <p:cNvSpPr>
              <a:spLocks noChangeShapeType="1"/>
            </p:cNvSpPr>
            <p:nvPr/>
          </p:nvSpPr>
          <p:spPr bwMode="auto">
            <a:xfrm flipH="1">
              <a:off x="748" y="845"/>
              <a:ext cx="1179" cy="362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be-BY"/>
            </a:p>
          </p:txBody>
        </p:sp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>
              <a:off x="113" y="1266"/>
              <a:ext cx="1869" cy="586"/>
            </a:xfrm>
            <a:prstGeom prst="rect">
              <a:avLst/>
            </a:prstGeom>
            <a:noFill/>
            <a:ln w="12700" cap="rnd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ru-RU" sz="2800" b="1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Внешние эффекты</a:t>
              </a:r>
            </a:p>
          </p:txBody>
        </p:sp>
      </p:grp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914530" y="2327275"/>
            <a:ext cx="3352362" cy="2200275"/>
            <a:chOff x="1338" y="890"/>
            <a:chExt cx="1531" cy="1386"/>
          </a:xfrm>
        </p:grpSpPr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1338" y="1680"/>
              <a:ext cx="1531" cy="596"/>
            </a:xfrm>
            <a:prstGeom prst="rect">
              <a:avLst/>
            </a:prstGeom>
            <a:noFill/>
            <a:ln w="12700" cap="rnd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ru-RU" sz="2800" b="1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Общественные блага</a:t>
              </a:r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 flipH="1">
              <a:off x="2312" y="890"/>
              <a:ext cx="69" cy="838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 wrap="square">
              <a:spAutoFit/>
            </a:bodyPr>
            <a:lstStyle/>
            <a:p>
              <a:endParaRPr lang="be-BY"/>
            </a:p>
          </p:txBody>
        </p:sp>
      </p:grp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4343093" y="2133600"/>
            <a:ext cx="3048248" cy="1544638"/>
            <a:chOff x="2603" y="799"/>
            <a:chExt cx="1759" cy="973"/>
          </a:xfrm>
        </p:grpSpPr>
        <p:sp>
          <p:nvSpPr>
            <p:cNvPr id="11" name="Text Box 10"/>
            <p:cNvSpPr txBox="1">
              <a:spLocks noChangeArrowheads="1"/>
            </p:cNvSpPr>
            <p:nvPr/>
          </p:nvSpPr>
          <p:spPr bwMode="auto">
            <a:xfrm>
              <a:off x="2603" y="1442"/>
              <a:ext cx="1759" cy="330"/>
            </a:xfrm>
            <a:prstGeom prst="rect">
              <a:avLst/>
            </a:prstGeom>
            <a:noFill/>
            <a:ln w="12700" cap="rnd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ru-RU" sz="2800" b="1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Монополизм</a:t>
              </a:r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>
              <a:off x="3288" y="799"/>
              <a:ext cx="46" cy="54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be-BY"/>
            </a:p>
          </p:txBody>
        </p:sp>
      </p:grp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4953229" y="2255838"/>
            <a:ext cx="4191909" cy="3384550"/>
            <a:chOff x="3473" y="754"/>
            <a:chExt cx="2077" cy="2132"/>
          </a:xfrm>
        </p:grpSpPr>
        <p:sp>
          <p:nvSpPr>
            <p:cNvPr id="14" name="Text Box 13"/>
            <p:cNvSpPr txBox="1">
              <a:spLocks noChangeArrowheads="1"/>
            </p:cNvSpPr>
            <p:nvPr/>
          </p:nvSpPr>
          <p:spPr bwMode="auto">
            <a:xfrm>
              <a:off x="3473" y="2021"/>
              <a:ext cx="2077" cy="865"/>
            </a:xfrm>
            <a:prstGeom prst="rect">
              <a:avLst/>
            </a:prstGeom>
            <a:noFill/>
            <a:ln w="12700" cap="rnd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ru-RU" sz="2800" b="1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rPr>
                <a:t>Асимметричность рыночной информации</a:t>
              </a:r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3923" y="754"/>
              <a:ext cx="527" cy="1315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be-BY"/>
            </a:p>
          </p:txBody>
        </p:sp>
      </p:grp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2209492" y="2209800"/>
            <a:ext cx="3429000" cy="3917950"/>
            <a:chOff x="1536" y="845"/>
            <a:chExt cx="2160" cy="2468"/>
          </a:xfrm>
        </p:grpSpPr>
        <p:sp>
          <p:nvSpPr>
            <p:cNvPr id="17" name="Line 16"/>
            <p:cNvSpPr>
              <a:spLocks noChangeShapeType="1"/>
            </p:cNvSpPr>
            <p:nvPr/>
          </p:nvSpPr>
          <p:spPr bwMode="auto">
            <a:xfrm flipH="1">
              <a:off x="2832" y="845"/>
              <a:ext cx="48" cy="1747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/>
            <a:p>
              <a:endParaRPr lang="be-BY"/>
            </a:p>
          </p:txBody>
        </p:sp>
        <p:sp>
          <p:nvSpPr>
            <p:cNvPr id="18" name="Text Box 17"/>
            <p:cNvSpPr txBox="1">
              <a:spLocks noChangeArrowheads="1"/>
            </p:cNvSpPr>
            <p:nvPr/>
          </p:nvSpPr>
          <p:spPr bwMode="auto">
            <a:xfrm>
              <a:off x="1536" y="2717"/>
              <a:ext cx="2160" cy="596"/>
            </a:xfrm>
            <a:prstGeom prst="rect">
              <a:avLst/>
            </a:prstGeom>
            <a:noFill/>
            <a:ln w="12700" cap="rnd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ru-RU" sz="2800" b="1" dirty="0">
                  <a:solidFill>
                    <a:schemeClr val="tx1"/>
                  </a:solidFill>
                  <a:latin typeface="Verdana" pitchFamily="34" charset="0"/>
                </a:rPr>
                <a:t>Социальная</a:t>
              </a:r>
              <a:r>
                <a:rPr lang="ru-RU" sz="2400" b="1" dirty="0">
                  <a:solidFill>
                    <a:schemeClr val="tx1"/>
                  </a:solidFill>
                  <a:latin typeface="Verdana" pitchFamily="34" charset="0"/>
                </a:rPr>
                <a:t> </a:t>
              </a:r>
              <a:r>
                <a:rPr lang="ru-RU" sz="2800" b="1" dirty="0">
                  <a:solidFill>
                    <a:schemeClr val="tx1"/>
                  </a:solidFill>
                  <a:latin typeface="Verdana" pitchFamily="34" charset="0"/>
                </a:rPr>
                <a:t>эффективность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3"/>
          <p:cNvSpPr>
            <a:spLocks noGrp="1"/>
          </p:cNvSpPr>
          <p:nvPr>
            <p:ph type="body" idx="4294967295"/>
          </p:nvPr>
        </p:nvSpPr>
        <p:spPr>
          <a:xfrm>
            <a:off x="152400" y="1371600"/>
            <a:ext cx="8610600" cy="4572000"/>
          </a:xfrm>
        </p:spPr>
        <p:txBody>
          <a:bodyPr/>
          <a:lstStyle/>
          <a:p>
            <a:r>
              <a:rPr lang="ru-RU" sz="2200" b="1" dirty="0">
                <a:latin typeface="Verdana" pitchFamily="34" charset="0"/>
              </a:rPr>
              <a:t>Проблема внешних эффектов</a:t>
            </a:r>
            <a:r>
              <a:rPr lang="ru-RU" sz="2200" dirty="0">
                <a:latin typeface="Verdana" pitchFamily="34" charset="0"/>
              </a:rPr>
              <a:t>: с помощью налогов, субсидий и нормативных ограничений</a:t>
            </a:r>
          </a:p>
          <a:p>
            <a:r>
              <a:rPr lang="ru-RU" sz="2200" b="1" dirty="0">
                <a:latin typeface="Verdana" pitchFamily="34" charset="0"/>
              </a:rPr>
              <a:t>Проблема обеспечения общественными благами</a:t>
            </a:r>
            <a:r>
              <a:rPr lang="ru-RU" sz="2200" dirty="0">
                <a:latin typeface="Verdana" pitchFamily="34" charset="0"/>
              </a:rPr>
              <a:t>: собирая налоги и покупая (производя) общественные блага</a:t>
            </a:r>
          </a:p>
          <a:p>
            <a:r>
              <a:rPr lang="ru-RU" sz="2200" b="1" dirty="0">
                <a:latin typeface="Verdana" pitchFamily="34" charset="0"/>
              </a:rPr>
              <a:t>Проблема монополизма</a:t>
            </a:r>
            <a:r>
              <a:rPr lang="ru-RU" sz="2200" dirty="0">
                <a:latin typeface="Verdana" pitchFamily="34" charset="0"/>
              </a:rPr>
              <a:t>: проводит антимонопольную политику для усиления конкуренции, регулирование цен и доходов</a:t>
            </a:r>
          </a:p>
          <a:p>
            <a:r>
              <a:rPr lang="ru-RU" sz="2200" b="1" dirty="0">
                <a:latin typeface="Verdana" pitchFamily="34" charset="0"/>
              </a:rPr>
              <a:t>Проблема асимметричности информации</a:t>
            </a:r>
            <a:r>
              <a:rPr lang="ru-RU" sz="2200" dirty="0">
                <a:latin typeface="Verdana" pitchFamily="34" charset="0"/>
              </a:rPr>
              <a:t>: меры информирования субъектов и нормативные меры</a:t>
            </a:r>
          </a:p>
          <a:p>
            <a:r>
              <a:rPr lang="ru-RU" sz="2200" b="1" dirty="0">
                <a:latin typeface="Verdana" pitchFamily="34" charset="0"/>
              </a:rPr>
              <a:t>Проблема социальной эффективности: </a:t>
            </a:r>
            <a:r>
              <a:rPr lang="ru-RU" sz="2200" dirty="0">
                <a:latin typeface="Verdana" pitchFamily="34" charset="0"/>
              </a:rPr>
              <a:t>социальная политика</a:t>
            </a:r>
            <a:endParaRPr lang="be-BY" sz="2200" dirty="0"/>
          </a:p>
        </p:txBody>
      </p:sp>
      <p:sp>
        <p:nvSpPr>
          <p:cNvPr id="66564" name="Text Box 2"/>
          <p:cNvSpPr txBox="1">
            <a:spLocks noGrp="1" noChangeArrowheads="1"/>
          </p:cNvSpPr>
          <p:nvPr>
            <p:ph type="title" idx="4294967295"/>
          </p:nvPr>
        </p:nvSpPr>
        <p:spPr bwMode="auto">
          <a:xfrm>
            <a:off x="609600" y="0"/>
            <a:ext cx="7467600" cy="1143000"/>
          </a:xfrm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ru-RU" b="1" cap="none">
                <a:solidFill>
                  <a:schemeClr val="accent1"/>
                </a:solidFill>
                <a:latin typeface="Verdana" pitchFamily="34" charset="0"/>
              </a:rPr>
              <a:t>Государство вмешивается в экономику: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6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6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6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6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4"/>
          <p:cNvSpPr>
            <a:spLocks noChangeArrowheads="1"/>
          </p:cNvSpPr>
          <p:nvPr/>
        </p:nvSpPr>
        <p:spPr bwMode="auto">
          <a:xfrm>
            <a:off x="228600" y="152400"/>
            <a:ext cx="8229600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ts val="600"/>
              </a:spcBef>
              <a:buClr>
                <a:schemeClr val="accent1"/>
              </a:buClr>
              <a:buSzPct val="70000"/>
            </a:pPr>
            <a:r>
              <a:rPr lang="ru-RU" sz="3600" b="1">
                <a:solidFill>
                  <a:srgbClr val="FF0000"/>
                </a:solidFill>
              </a:rPr>
              <a:t>Вопрос </a:t>
            </a:r>
            <a:r>
              <a:rPr lang="en-US" sz="3600" b="1">
                <a:solidFill>
                  <a:srgbClr val="FF0000"/>
                </a:solidFill>
              </a:rPr>
              <a:t>5</a:t>
            </a:r>
            <a:r>
              <a:rPr lang="ru-RU" sz="3600" b="1">
                <a:solidFill>
                  <a:srgbClr val="0070C0"/>
                </a:solidFill>
              </a:rPr>
              <a:t>. </a:t>
            </a:r>
            <a:r>
              <a:rPr lang="ru-RU" sz="3200" b="1">
                <a:solidFill>
                  <a:srgbClr val="005DA2"/>
                </a:solidFill>
              </a:rPr>
              <a:t>Модели рыночной экономики. Особенности белорусской экономической модели.</a:t>
            </a: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304800" y="2514600"/>
            <a:ext cx="8362950" cy="2554545"/>
          </a:xfrm>
          <a:prstGeom prst="rect">
            <a:avLst/>
          </a:prstGeom>
          <a:noFill/>
          <a:ln w="12700" cap="rnd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ru-RU" sz="32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При наличии некоторых общих принципов и механизмов в каждой стране складывается своя национальная (региональная) модель рыночной экономики. </a:t>
            </a:r>
            <a:endParaRPr lang="ru-RU" sz="32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 Box 2"/>
          <p:cNvSpPr txBox="1">
            <a:spLocks noChangeArrowheads="1"/>
          </p:cNvSpPr>
          <p:nvPr/>
        </p:nvSpPr>
        <p:spPr bwMode="auto">
          <a:xfrm>
            <a:off x="533400" y="0"/>
            <a:ext cx="7777163" cy="1200329"/>
          </a:xfrm>
          <a:prstGeom prst="rect">
            <a:avLst/>
          </a:prstGeom>
          <a:noFill/>
          <a:ln w="12700" cap="rnd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3600" b="1" dirty="0">
                <a:solidFill>
                  <a:schemeClr val="accent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Либеральная рыночная экономика (США)</a:t>
            </a:r>
          </a:p>
        </p:txBody>
      </p:sp>
      <p:sp>
        <p:nvSpPr>
          <p:cNvPr id="198659" name="Text Box 3"/>
          <p:cNvSpPr txBox="1">
            <a:spLocks noChangeArrowheads="1"/>
          </p:cNvSpPr>
          <p:nvPr/>
        </p:nvSpPr>
        <p:spPr bwMode="auto">
          <a:xfrm>
            <a:off x="393474" y="1222001"/>
            <a:ext cx="8208963" cy="4632037"/>
          </a:xfrm>
          <a:prstGeom prst="rect">
            <a:avLst/>
          </a:prstGeom>
          <a:noFill/>
          <a:ln w="12700" cap="rnd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ts val="600"/>
              </a:spcBef>
            </a:pPr>
            <a:r>
              <a:rPr lang="ru-RU" sz="2000" dirty="0">
                <a:solidFill>
                  <a:schemeClr val="tx1"/>
                </a:solidFill>
                <a:latin typeface="Verdana" pitchFamily="34" charset="0"/>
              </a:rPr>
              <a:t>- приоритет частной собственности;</a:t>
            </a:r>
          </a:p>
          <a:p>
            <a:pPr algn="just">
              <a:spcBef>
                <a:spcPts val="600"/>
              </a:spcBef>
            </a:pPr>
            <a:r>
              <a:rPr lang="ru-RU" sz="2000" dirty="0">
                <a:solidFill>
                  <a:schemeClr val="tx1"/>
                </a:solidFill>
                <a:latin typeface="Verdana" pitchFamily="34" charset="0"/>
              </a:rPr>
              <a:t>- сильная конкуренция; </a:t>
            </a:r>
          </a:p>
          <a:p>
            <a:pPr algn="just">
              <a:spcBef>
                <a:spcPts val="600"/>
              </a:spcBef>
            </a:pPr>
            <a:r>
              <a:rPr lang="ru-RU" sz="2000" dirty="0">
                <a:solidFill>
                  <a:schemeClr val="tx1"/>
                </a:solidFill>
                <a:latin typeface="Verdana" pitchFamily="34" charset="0"/>
              </a:rPr>
              <a:t>- гибкие рынки труда и товаров; </a:t>
            </a:r>
          </a:p>
          <a:p>
            <a:pPr algn="just">
              <a:spcBef>
                <a:spcPts val="600"/>
              </a:spcBef>
            </a:pPr>
            <a:r>
              <a:rPr lang="ru-RU" sz="2000" dirty="0">
                <a:solidFill>
                  <a:schemeClr val="tx1"/>
                </a:solidFill>
                <a:latin typeface="Verdana" pitchFamily="34" charset="0"/>
              </a:rPr>
              <a:t>- государственное регулирование ограничено; </a:t>
            </a:r>
          </a:p>
          <a:p>
            <a:pPr algn="just">
              <a:spcBef>
                <a:spcPts val="600"/>
              </a:spcBef>
            </a:pPr>
            <a:r>
              <a:rPr lang="ru-RU" sz="2000" dirty="0">
                <a:solidFill>
                  <a:schemeClr val="tx1"/>
                </a:solidFill>
                <a:latin typeface="Verdana" pitchFamily="34" charset="0"/>
              </a:rPr>
              <a:t>- относительно низкие налоги; </a:t>
            </a:r>
          </a:p>
          <a:p>
            <a:pPr algn="just">
              <a:spcBef>
                <a:spcPts val="600"/>
              </a:spcBef>
              <a:buFontTx/>
              <a:buChar char="-"/>
            </a:pPr>
            <a:r>
              <a:rPr lang="ru-RU" sz="2000" dirty="0">
                <a:solidFill>
                  <a:schemeClr val="tx1"/>
                </a:solidFill>
                <a:latin typeface="Verdana" pitchFamily="34" charset="0"/>
              </a:rPr>
              <a:t> равные возможности, но не равные результаты;</a:t>
            </a:r>
          </a:p>
          <a:p>
            <a:pPr algn="just">
              <a:spcBef>
                <a:spcPts val="600"/>
              </a:spcBef>
            </a:pPr>
            <a:endParaRPr lang="ru-RU" sz="2000" b="1" dirty="0">
              <a:solidFill>
                <a:schemeClr val="tx1"/>
              </a:solidFill>
              <a:latin typeface="Verdana" pitchFamily="34" charset="0"/>
            </a:endParaRPr>
          </a:p>
          <a:p>
            <a:pPr algn="just">
              <a:spcBef>
                <a:spcPts val="600"/>
              </a:spcBef>
              <a:buFontTx/>
              <a:buChar char="-"/>
            </a:pPr>
            <a:r>
              <a:rPr lang="ru-RU" sz="2000" b="1" dirty="0">
                <a:solidFill>
                  <a:schemeClr val="tx1"/>
                </a:solidFill>
                <a:latin typeface="Verdana" pitchFamily="34" charset="0"/>
              </a:rPr>
              <a:t> НО: </a:t>
            </a:r>
            <a:r>
              <a:rPr lang="ru-RU" sz="2000" dirty="0">
                <a:solidFill>
                  <a:schemeClr val="tx1"/>
                </a:solidFill>
                <a:latin typeface="Verdana" pitchFamily="34" charset="0"/>
              </a:rPr>
              <a:t>Сильная социальная</a:t>
            </a:r>
          </a:p>
          <a:p>
            <a:pPr algn="just">
              <a:spcBef>
                <a:spcPts val="600"/>
              </a:spcBef>
            </a:pPr>
            <a:r>
              <a:rPr lang="ru-RU" sz="2000" dirty="0">
                <a:solidFill>
                  <a:schemeClr val="tx1"/>
                </a:solidFill>
                <a:latin typeface="Verdana" pitchFamily="34" charset="0"/>
              </a:rPr>
              <a:t>дифференциация, </a:t>
            </a:r>
          </a:p>
          <a:p>
            <a:pPr algn="just">
              <a:spcBef>
                <a:spcPts val="600"/>
              </a:spcBef>
            </a:pPr>
            <a:r>
              <a:rPr lang="ru-RU" sz="2000" dirty="0">
                <a:solidFill>
                  <a:schemeClr val="tx1"/>
                </a:solidFill>
                <a:latin typeface="Verdana" pitchFamily="34" charset="0"/>
              </a:rPr>
              <a:t>отсутствие</a:t>
            </a:r>
          </a:p>
          <a:p>
            <a:pPr algn="just">
              <a:spcBef>
                <a:spcPts val="600"/>
              </a:spcBef>
            </a:pPr>
            <a:r>
              <a:rPr lang="ru-RU" sz="2000" dirty="0">
                <a:solidFill>
                  <a:schemeClr val="tx1"/>
                </a:solidFill>
                <a:latin typeface="Verdana" pitchFamily="34" charset="0"/>
              </a:rPr>
              <a:t>некоторых общественных</a:t>
            </a:r>
          </a:p>
          <a:p>
            <a:pPr algn="just">
              <a:spcBef>
                <a:spcPts val="600"/>
              </a:spcBef>
            </a:pPr>
            <a:r>
              <a:rPr lang="ru-RU" sz="2000" dirty="0">
                <a:solidFill>
                  <a:schemeClr val="tx1"/>
                </a:solidFill>
                <a:latin typeface="Verdana" pitchFamily="34" charset="0"/>
              </a:rPr>
              <a:t>благ и услуг</a:t>
            </a:r>
          </a:p>
        </p:txBody>
      </p:sp>
      <p:pic>
        <p:nvPicPr>
          <p:cNvPr id="13314" name="Picture 2" descr="Картинки по запросу американская модель рыночной экономики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7956" y="3962400"/>
            <a:ext cx="4646043" cy="2895599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8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8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8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8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8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8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86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86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86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986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986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152400" y="1143000"/>
            <a:ext cx="8534400" cy="4873752"/>
          </a:xfrm>
        </p:spPr>
        <p:txBody>
          <a:bodyPr/>
          <a:lstStyle/>
          <a:p>
            <a:pPr algn="just"/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преобладание частной </a:t>
            </a:r>
          </a:p>
          <a:p>
            <a:pPr algn="just">
              <a:buNone/>
            </a:pPr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собственности;</a:t>
            </a:r>
          </a:p>
          <a:p>
            <a:pPr algn="just"/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больше роль государства;</a:t>
            </a:r>
          </a:p>
          <a:p>
            <a:pPr algn="just"/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не только равные возможности,</a:t>
            </a:r>
          </a:p>
          <a:p>
            <a:pPr algn="just">
              <a:buNone/>
            </a:pPr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но и выравнивание результатов;</a:t>
            </a:r>
          </a:p>
          <a:p>
            <a:pPr algn="just"/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высокий уровень налогообложения;</a:t>
            </a:r>
          </a:p>
          <a:p>
            <a:pPr algn="just"/>
            <a:endParaRPr lang="ru-RU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just"/>
            <a:r>
              <a:rPr lang="ru-RU" sz="20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НО: </a:t>
            </a:r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высокие налоги – меньше стимулов к развитию –медленный экономический рост;</a:t>
            </a:r>
          </a:p>
          <a:p>
            <a:pPr algn="just"/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сильнее бюрократия, менее гибкая экономика;</a:t>
            </a:r>
          </a:p>
          <a:p>
            <a:pPr algn="just"/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высокая безработица</a:t>
            </a:r>
          </a:p>
          <a:p>
            <a:endParaRPr lang="ru-RU" dirty="0"/>
          </a:p>
        </p:txBody>
      </p:sp>
      <p:sp>
        <p:nvSpPr>
          <p:cNvPr id="4" name="Text Box 2"/>
          <p:cNvSpPr txBox="1">
            <a:spLocks noGrp="1" noChangeArrowheads="1"/>
          </p:cNvSpPr>
          <p:nvPr>
            <p:ph type="title"/>
          </p:nvPr>
        </p:nvSpPr>
        <p:spPr bwMode="auto">
          <a:xfrm>
            <a:off x="381000" y="0"/>
            <a:ext cx="4953000" cy="954107"/>
          </a:xfrm>
          <a:prstGeom prst="rect">
            <a:avLst/>
          </a:prstGeom>
          <a:noFill/>
          <a:ln w="12700" cap="rnd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2800" b="1" dirty="0">
                <a:solidFill>
                  <a:schemeClr val="accent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Социальная рыночная экономика (Европа)</a:t>
            </a:r>
          </a:p>
        </p:txBody>
      </p:sp>
      <p:pic>
        <p:nvPicPr>
          <p:cNvPr id="62466" name="Picture 2" descr="Картинки по запросу европейская экономика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0" y="0"/>
            <a:ext cx="3409950" cy="30592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381000"/>
            <a:ext cx="5715000" cy="1143000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solidFill>
                  <a:schemeClr val="accent1"/>
                </a:solidFill>
                <a:latin typeface="Verdana" pitchFamily="34" charset="0"/>
              </a:rPr>
              <a:t>Модель «скандинавского социализма»</a:t>
            </a:r>
            <a:endParaRPr lang="ru-RU" sz="3200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228600" y="1447800"/>
            <a:ext cx="8458200" cy="5029200"/>
          </a:xfrm>
        </p:spPr>
        <p:txBody>
          <a:bodyPr/>
          <a:lstStyle/>
          <a:p>
            <a:pPr algn="just">
              <a:spcBef>
                <a:spcPct val="50000"/>
              </a:spcBef>
            </a:pPr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Система, основанная на рынке, </a:t>
            </a:r>
          </a:p>
          <a:p>
            <a:pPr algn="just">
              <a:spcBef>
                <a:spcPct val="50000"/>
              </a:spcBef>
              <a:buNone/>
            </a:pPr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но многие работают в государственном </a:t>
            </a:r>
          </a:p>
          <a:p>
            <a:pPr algn="just">
              <a:spcBef>
                <a:spcPct val="50000"/>
              </a:spcBef>
              <a:buNone/>
            </a:pPr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секторе;</a:t>
            </a:r>
          </a:p>
          <a:p>
            <a:pPr algn="just">
              <a:spcBef>
                <a:spcPct val="50000"/>
              </a:spcBef>
            </a:pPr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Налоги очень высоки,  как и социальные </a:t>
            </a:r>
          </a:p>
          <a:p>
            <a:pPr algn="just">
              <a:spcBef>
                <a:spcPct val="50000"/>
              </a:spcBef>
              <a:buNone/>
            </a:pPr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пособия;</a:t>
            </a:r>
          </a:p>
          <a:p>
            <a:pPr algn="just">
              <a:spcBef>
                <a:spcPct val="50000"/>
              </a:spcBef>
            </a:pPr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Наименьшая социальная дифференциация населения;</a:t>
            </a:r>
          </a:p>
          <a:p>
            <a:pPr algn="just">
              <a:spcBef>
                <a:spcPct val="50000"/>
              </a:spcBef>
            </a:pPr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Значительная роль общественных организаций (профсоюзов);</a:t>
            </a:r>
          </a:p>
          <a:p>
            <a:pPr algn="just">
              <a:spcBef>
                <a:spcPct val="50000"/>
              </a:spcBef>
            </a:pPr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Очень низкий уровень коррупции, лидерство в различных рейтингах развития;</a:t>
            </a:r>
          </a:p>
          <a:p>
            <a:pPr algn="just">
              <a:spcBef>
                <a:spcPct val="50000"/>
              </a:spcBef>
            </a:pPr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Высокий уровень доверия</a:t>
            </a:r>
          </a:p>
          <a:p>
            <a:pPr algn="just">
              <a:spcBef>
                <a:spcPct val="50000"/>
              </a:spcBef>
            </a:pPr>
            <a:r>
              <a:rPr lang="ru-RU" sz="20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НО: </a:t>
            </a:r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негибкость, невыгодно для НТП</a:t>
            </a:r>
            <a:endParaRPr lang="ru-RU" dirty="0"/>
          </a:p>
          <a:p>
            <a:endParaRPr lang="ru-RU" dirty="0"/>
          </a:p>
        </p:txBody>
      </p:sp>
      <p:pic>
        <p:nvPicPr>
          <p:cNvPr id="63490" name="Picture 2" descr="Картинки по запросу карлсон забирает варенье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-1"/>
            <a:ext cx="2657475" cy="333574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ext Box 2"/>
          <p:cNvSpPr txBox="1">
            <a:spLocks noChangeArrowheads="1"/>
          </p:cNvSpPr>
          <p:nvPr/>
        </p:nvSpPr>
        <p:spPr bwMode="auto">
          <a:xfrm>
            <a:off x="381000" y="0"/>
            <a:ext cx="4876800" cy="1569660"/>
          </a:xfrm>
          <a:prstGeom prst="rect">
            <a:avLst/>
          </a:prstGeom>
          <a:noFill/>
          <a:ln w="12700" cap="rnd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3200" b="1" dirty="0">
                <a:solidFill>
                  <a:schemeClr val="accent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Японская экономическая модель</a:t>
            </a:r>
          </a:p>
        </p:txBody>
      </p:sp>
      <p:sp>
        <p:nvSpPr>
          <p:cNvPr id="201731" name="Text Box 3"/>
          <p:cNvSpPr txBox="1">
            <a:spLocks noChangeArrowheads="1"/>
          </p:cNvSpPr>
          <p:nvPr/>
        </p:nvSpPr>
        <p:spPr bwMode="auto">
          <a:xfrm>
            <a:off x="152400" y="1600200"/>
            <a:ext cx="8424863" cy="6247864"/>
          </a:xfrm>
          <a:prstGeom prst="rect">
            <a:avLst/>
          </a:prstGeom>
          <a:noFill/>
          <a:ln w="12700" cap="rnd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buFontTx/>
              <a:buChar char="-"/>
            </a:pPr>
            <a:r>
              <a:rPr lang="ru-RU" sz="20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Частная собственность, </a:t>
            </a:r>
          </a:p>
          <a:p>
            <a:pPr algn="just">
              <a:spcBef>
                <a:spcPct val="50000"/>
              </a:spcBef>
            </a:pPr>
            <a:r>
              <a:rPr lang="ru-RU" sz="20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кооперация с государственным сектором;</a:t>
            </a:r>
          </a:p>
          <a:p>
            <a:pPr algn="just">
              <a:spcBef>
                <a:spcPct val="50000"/>
              </a:spcBef>
              <a:buFontTx/>
              <a:buChar char="-"/>
            </a:pPr>
            <a:r>
              <a:rPr lang="ru-RU" sz="20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Государство предлагает планы, консультации;</a:t>
            </a:r>
          </a:p>
          <a:p>
            <a:pPr algn="just">
              <a:spcBef>
                <a:spcPct val="50000"/>
              </a:spcBef>
              <a:buFontTx/>
              <a:buChar char="-"/>
            </a:pPr>
            <a:r>
              <a:rPr lang="ru-RU" sz="20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Особое внимание инновациям, покупке лицензий и патентов;</a:t>
            </a:r>
          </a:p>
          <a:p>
            <a:pPr algn="just">
              <a:spcBef>
                <a:spcPct val="50000"/>
              </a:spcBef>
              <a:buFontTx/>
              <a:buChar char="-"/>
            </a:pPr>
            <a:r>
              <a:rPr lang="ru-RU" sz="20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Высокая роль образования;</a:t>
            </a:r>
          </a:p>
          <a:p>
            <a:pPr algn="just">
              <a:spcBef>
                <a:spcPct val="50000"/>
              </a:spcBef>
              <a:buFontTx/>
              <a:buChar char="-"/>
            </a:pPr>
            <a:r>
              <a:rPr lang="ru-RU" sz="20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Приоритет: долгосрочное стабильное развитие, ориентация на экспорт; </a:t>
            </a:r>
          </a:p>
          <a:p>
            <a:pPr algn="just">
              <a:spcBef>
                <a:spcPct val="50000"/>
              </a:spcBef>
            </a:pPr>
            <a:r>
              <a:rPr lang="ru-RU" sz="20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- </a:t>
            </a:r>
            <a:r>
              <a:rPr lang="ru-RU" sz="2000" b="1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НО: </a:t>
            </a:r>
            <a:r>
              <a:rPr lang="ru-RU" sz="20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негибкость, консервативный рынок труда, закрытость (протекционизм и монополизм), стресс у населения из-за переработок</a:t>
            </a:r>
          </a:p>
          <a:p>
            <a:pPr algn="just">
              <a:spcBef>
                <a:spcPct val="50000"/>
              </a:spcBef>
            </a:pPr>
            <a:r>
              <a:rPr lang="ru-RU" sz="40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</a:p>
          <a:p>
            <a:pPr algn="just">
              <a:spcBef>
                <a:spcPct val="50000"/>
              </a:spcBef>
            </a:pPr>
            <a:endParaRPr lang="ru-RU" sz="4000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7170" name="Picture 2" descr="Картинки по запросу японская экономика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0" y="2"/>
            <a:ext cx="3429000" cy="203454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1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1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1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1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1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1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1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Картинки по запросу китайская экономика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1" y="4242525"/>
            <a:ext cx="4038600" cy="2615475"/>
          </a:xfrm>
          <a:prstGeom prst="rect">
            <a:avLst/>
          </a:prstGeom>
          <a:noFill/>
        </p:spPr>
      </p:pic>
      <p:sp>
        <p:nvSpPr>
          <p:cNvPr id="54273" name="Text Box 2"/>
          <p:cNvSpPr txBox="1">
            <a:spLocks noChangeArrowheads="1"/>
          </p:cNvSpPr>
          <p:nvPr/>
        </p:nvSpPr>
        <p:spPr bwMode="auto">
          <a:xfrm>
            <a:off x="609600" y="0"/>
            <a:ext cx="7777163" cy="641350"/>
          </a:xfrm>
          <a:prstGeom prst="rect">
            <a:avLst/>
          </a:prstGeom>
          <a:noFill/>
          <a:ln w="12700" cap="rnd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3600" b="1" dirty="0">
                <a:solidFill>
                  <a:schemeClr val="accent1"/>
                </a:solidFill>
                <a:latin typeface="Verdana" pitchFamily="34" charset="0"/>
              </a:rPr>
              <a:t>Китайская модель</a:t>
            </a:r>
          </a:p>
        </p:txBody>
      </p:sp>
      <p:sp>
        <p:nvSpPr>
          <p:cNvPr id="217091" name="Text Box 3"/>
          <p:cNvSpPr txBox="1">
            <a:spLocks noChangeArrowheads="1"/>
          </p:cNvSpPr>
          <p:nvPr/>
        </p:nvSpPr>
        <p:spPr bwMode="auto">
          <a:xfrm>
            <a:off x="152400" y="762000"/>
            <a:ext cx="8458200" cy="4632037"/>
          </a:xfrm>
          <a:prstGeom prst="rect">
            <a:avLst/>
          </a:prstGeom>
          <a:noFill/>
          <a:ln w="12700" cap="rnd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buFontTx/>
              <a:buChar char="-"/>
            </a:pPr>
            <a:r>
              <a:rPr lang="ru-RU" sz="2000" dirty="0">
                <a:solidFill>
                  <a:schemeClr val="tx1"/>
                </a:solidFill>
                <a:latin typeface="Verdana" pitchFamily="34" charset="0"/>
              </a:rPr>
              <a:t> доминирование социалистических принципов государственного регулирования (пятилетки);</a:t>
            </a:r>
          </a:p>
          <a:p>
            <a:pPr algn="just">
              <a:spcBef>
                <a:spcPts val="600"/>
              </a:spcBef>
              <a:buFontTx/>
              <a:buChar char="-"/>
            </a:pPr>
            <a:r>
              <a:rPr lang="ru-RU" sz="2000" dirty="0">
                <a:solidFill>
                  <a:schemeClr val="tx1"/>
                </a:solidFill>
                <a:latin typeface="Verdana" pitchFamily="34" charset="0"/>
              </a:rPr>
              <a:t> большой государственный сектор (60-80%) с крупными предприятиями в базовых отраслях и развитый рыночный сектор с мелким и средним бизнесом в отраслях с</a:t>
            </a:r>
            <a:r>
              <a:rPr lang="en-US" sz="2000" dirty="0">
                <a:solidFill>
                  <a:schemeClr val="tx1"/>
                </a:solidFill>
                <a:latin typeface="Verdana" pitchFamily="34" charset="0"/>
              </a:rPr>
              <a:t>/</a:t>
            </a:r>
            <a:r>
              <a:rPr lang="ru-RU" sz="2000" dirty="0" err="1">
                <a:solidFill>
                  <a:schemeClr val="tx1"/>
                </a:solidFill>
                <a:latin typeface="Verdana" pitchFamily="34" charset="0"/>
              </a:rPr>
              <a:t>х</a:t>
            </a:r>
            <a:r>
              <a:rPr lang="ru-RU" sz="2000" dirty="0">
                <a:solidFill>
                  <a:schemeClr val="tx1"/>
                </a:solidFill>
                <a:latin typeface="Verdana" pitchFamily="34" charset="0"/>
              </a:rPr>
              <a:t>, легкой и пищевой промышленности;</a:t>
            </a:r>
          </a:p>
          <a:p>
            <a:pPr algn="just">
              <a:spcBef>
                <a:spcPts val="600"/>
              </a:spcBef>
              <a:buFontTx/>
              <a:buChar char="-"/>
            </a:pPr>
            <a:r>
              <a:rPr lang="ru-RU" sz="20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значительная региональная дифференциация, особые «свободные зоны» (</a:t>
            </a:r>
            <a:r>
              <a:rPr lang="ru-RU" sz="2000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Гоконг</a:t>
            </a:r>
            <a:r>
              <a:rPr lang="ru-RU" sz="20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, Макао);</a:t>
            </a:r>
          </a:p>
          <a:p>
            <a:pPr algn="just">
              <a:spcBef>
                <a:spcPts val="600"/>
              </a:spcBef>
              <a:buFontTx/>
              <a:buChar char="-"/>
            </a:pPr>
            <a:r>
              <a:rPr lang="ru-RU" sz="20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ориентация на экспорт, но и огромный внутренний рынок;</a:t>
            </a:r>
          </a:p>
          <a:p>
            <a:pPr algn="just">
              <a:spcBef>
                <a:spcPts val="600"/>
              </a:spcBef>
              <a:buFontTx/>
              <a:buChar char="-"/>
            </a:pPr>
            <a:r>
              <a:rPr lang="ru-RU" sz="20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высокие темпы экономического роста;</a:t>
            </a:r>
          </a:p>
          <a:p>
            <a:pPr algn="just">
              <a:spcBef>
                <a:spcPts val="600"/>
              </a:spcBef>
              <a:buFontTx/>
              <a:buChar char="-"/>
            </a:pPr>
            <a:r>
              <a:rPr lang="ru-RU" sz="20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ru-RU" sz="2000" b="1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НО: </a:t>
            </a:r>
            <a:r>
              <a:rPr lang="ru-RU" sz="20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трудности с НТП, коррупция, </a:t>
            </a:r>
          </a:p>
          <a:p>
            <a:pPr algn="just">
              <a:spcBef>
                <a:spcPts val="600"/>
              </a:spcBef>
            </a:pPr>
            <a:r>
              <a:rPr lang="ru-RU" sz="20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растет социальное расслоение,  </a:t>
            </a:r>
          </a:p>
          <a:p>
            <a:pPr algn="just">
              <a:spcBef>
                <a:spcPts val="600"/>
              </a:spcBef>
            </a:pPr>
            <a:r>
              <a:rPr lang="ru-RU" sz="20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экология, избыточный контроль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7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7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7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7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7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7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70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70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362200" y="1981200"/>
            <a:ext cx="7315200" cy="2655888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6000" dirty="0">
                <a:solidFill>
                  <a:srgbClr val="005DA2"/>
                </a:solidFill>
                <a:latin typeface="Arial" pitchFamily="34" charset="0"/>
                <a:cs typeface="Arial" pitchFamily="34" charset="0"/>
              </a:rPr>
              <a:t>Спасибо за внимание!</a:t>
            </a:r>
            <a:br>
              <a:rPr lang="ru-RU" sz="6000" dirty="0">
                <a:solidFill>
                  <a:srgbClr val="005DA2"/>
                </a:solidFill>
                <a:latin typeface="Arial" pitchFamily="34" charset="0"/>
                <a:cs typeface="Arial" pitchFamily="34" charset="0"/>
              </a:rPr>
            </a:br>
            <a:endParaRPr lang="ru-RU" sz="6000" dirty="0">
              <a:solidFill>
                <a:srgbClr val="005DA2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AutoShape 2"/>
          <p:cNvSpPr>
            <a:spLocks noGrp="1" noChangeArrowheads="1"/>
          </p:cNvSpPr>
          <p:nvPr>
            <p:ph sz="quarter" idx="1"/>
          </p:nvPr>
        </p:nvSpPr>
        <p:spPr>
          <a:xfrm>
            <a:off x="0" y="-76200"/>
            <a:ext cx="9296400" cy="1524000"/>
          </a:xfrm>
        </p:spPr>
        <p:txBody>
          <a:bodyPr/>
          <a:lstStyle/>
          <a:p>
            <a:pPr marL="685800" indent="-685800" algn="ctr" eaLnBrk="1" hangingPunct="1">
              <a:buFont typeface="Wingdings" pitchFamily="2" charset="2"/>
              <a:buNone/>
            </a:pPr>
            <a:r>
              <a:rPr lang="ru-RU" b="1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Вопрос 1</a:t>
            </a:r>
            <a:r>
              <a:rPr lang="ru-RU" b="1" dirty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  <a:r>
              <a:rPr lang="ru-RU" sz="3700" b="1" dirty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ru-RU" b="1" dirty="0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Рынок: понятие, условия возникновения и функции. </a:t>
            </a:r>
            <a:endParaRPr lang="ru-RU" b="1" dirty="0">
              <a:solidFill>
                <a:srgbClr val="005DA2"/>
              </a:solidFill>
              <a:latin typeface="Verdana" pitchFamily="34" charset="0"/>
            </a:endParaRPr>
          </a:p>
        </p:txBody>
      </p:sp>
      <p:sp>
        <p:nvSpPr>
          <p:cNvPr id="18434" name="Содержимое 2"/>
          <p:cNvSpPr txBox="1">
            <a:spLocks/>
          </p:cNvSpPr>
          <p:nvPr/>
        </p:nvSpPr>
        <p:spPr bwMode="auto">
          <a:xfrm>
            <a:off x="152400" y="2286000"/>
            <a:ext cx="8610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None/>
            </a:pPr>
            <a:endParaRPr lang="ru-RU" sz="4000" b="1">
              <a:solidFill>
                <a:schemeClr val="tx1"/>
              </a:solidFill>
              <a:latin typeface="Century Schoolbook" pitchFamily="18" charset="0"/>
            </a:endParaRPr>
          </a:p>
          <a:p>
            <a:pPr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"/>
            </a:pPr>
            <a:endParaRPr lang="ru-RU" sz="4000">
              <a:solidFill>
                <a:schemeClr val="tx1"/>
              </a:solidFill>
              <a:latin typeface="Century Schoolbook" pitchFamily="18" charset="0"/>
            </a:endParaRPr>
          </a:p>
        </p:txBody>
      </p:sp>
      <p:sp>
        <p:nvSpPr>
          <p:cNvPr id="18435" name="Rectangle 4"/>
          <p:cNvSpPr>
            <a:spLocks/>
          </p:cNvSpPr>
          <p:nvPr/>
        </p:nvSpPr>
        <p:spPr bwMode="auto">
          <a:xfrm>
            <a:off x="304800" y="4648200"/>
            <a:ext cx="81534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endParaRPr lang="be-BY" sz="2600">
              <a:solidFill>
                <a:schemeClr val="tx1"/>
              </a:solidFill>
              <a:latin typeface="Verdana" pitchFamily="34" charset="0"/>
              <a:cs typeface="Times New Roman" pitchFamily="18" charset="0"/>
            </a:endParaRPr>
          </a:p>
        </p:txBody>
      </p:sp>
      <p:sp>
        <p:nvSpPr>
          <p:cNvPr id="18436" name="Text Box 7"/>
          <p:cNvSpPr txBox="1">
            <a:spLocks noChangeArrowheads="1"/>
          </p:cNvSpPr>
          <p:nvPr/>
        </p:nvSpPr>
        <p:spPr bwMode="auto">
          <a:xfrm>
            <a:off x="152400" y="4191000"/>
            <a:ext cx="8534400" cy="212365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ru-RU" sz="2400" b="1" i="1" u="sng" dirty="0">
                <a:solidFill>
                  <a:schemeClr val="tx1"/>
                </a:solidFill>
                <a:latin typeface="Verdana" pitchFamily="34" charset="0"/>
              </a:rPr>
              <a:t>Рынок</a:t>
            </a:r>
            <a:r>
              <a:rPr lang="ru-RU" sz="2400" b="1" dirty="0">
                <a:solidFill>
                  <a:schemeClr val="tx1"/>
                </a:solidFill>
                <a:latin typeface="Verdana" pitchFamily="34" charset="0"/>
              </a:rPr>
              <a:t> – это место, где продавцы и покупатели вступают в контакт, в результате чего устанавливается цена на товар.</a:t>
            </a:r>
          </a:p>
          <a:p>
            <a:pPr algn="just">
              <a:spcBef>
                <a:spcPct val="50000"/>
              </a:spcBef>
            </a:pPr>
            <a:r>
              <a:rPr lang="ru-RU" sz="2400" b="1" u="sng" dirty="0">
                <a:solidFill>
                  <a:schemeClr val="tx1"/>
                </a:solidFill>
                <a:latin typeface="Verdana" pitchFamily="34" charset="0"/>
              </a:rPr>
              <a:t> </a:t>
            </a:r>
            <a:r>
              <a:rPr lang="ru-RU" sz="2400" b="1" i="1" u="sng" dirty="0">
                <a:solidFill>
                  <a:schemeClr val="tx1"/>
                </a:solidFill>
                <a:latin typeface="Verdana" pitchFamily="34" charset="0"/>
              </a:rPr>
              <a:t>Рынок</a:t>
            </a:r>
            <a:r>
              <a:rPr lang="ru-RU" sz="2400" b="1" dirty="0">
                <a:solidFill>
                  <a:schemeClr val="tx1"/>
                </a:solidFill>
                <a:latin typeface="Verdana" pitchFamily="34" charset="0"/>
              </a:rPr>
              <a:t> – это совокупность продавцов, покупателей и связей между ними.</a:t>
            </a:r>
          </a:p>
        </p:txBody>
      </p:sp>
      <p:pic>
        <p:nvPicPr>
          <p:cNvPr id="18437" name="Picture 4" descr="Картинки по запросу рынок рисунок"/>
          <p:cNvPicPr>
            <a:picLocks noChangeAspect="1" noChangeArrowheads="1"/>
          </p:cNvPicPr>
          <p:nvPr/>
        </p:nvPicPr>
        <p:blipFill>
          <a:blip r:embed="rId2" cstate="print"/>
          <a:srcRect b="14793"/>
          <a:stretch>
            <a:fillRect/>
          </a:stretch>
        </p:blipFill>
        <p:spPr bwMode="auto">
          <a:xfrm>
            <a:off x="4724400" y="1371600"/>
            <a:ext cx="4021138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Picture 6" descr="Картинки по запросу комаровка"/>
          <p:cNvPicPr>
            <a:picLocks noChangeAspect="1" noChangeArrowheads="1"/>
          </p:cNvPicPr>
          <p:nvPr/>
        </p:nvPicPr>
        <p:blipFill>
          <a:blip r:embed="rId3" cstate="print"/>
          <a:srcRect l="26286" r="30286" b="3864"/>
          <a:stretch>
            <a:fillRect/>
          </a:stretch>
        </p:blipFill>
        <p:spPr bwMode="auto">
          <a:xfrm>
            <a:off x="685800" y="1371600"/>
            <a:ext cx="27432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76BABD-4617-48E4-80FC-B17C85A3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33600"/>
            <a:ext cx="7467600" cy="16002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800" dirty="0">
                <a:solidFill>
                  <a:schemeClr val="tx1"/>
                </a:solidFill>
              </a:rPr>
              <a:t>Что должно было произойти, чтобы появился рынок?</a:t>
            </a:r>
          </a:p>
        </p:txBody>
      </p:sp>
    </p:spTree>
    <p:extLst>
      <p:ext uri="{BB962C8B-B14F-4D97-AF65-F5344CB8AC3E}">
        <p14:creationId xmlns:p14="http://schemas.microsoft.com/office/powerpoint/2010/main" val="69744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3600" b="1" cap="none">
                <a:solidFill>
                  <a:srgbClr val="E75C0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УСЛОВИЯ ВОЗНИКНОВЕНИЯ РЫНКА</a:t>
            </a:r>
          </a:p>
        </p:txBody>
      </p:sp>
      <p:sp>
        <p:nvSpPr>
          <p:cNvPr id="20482" name="Содержимое 2"/>
          <p:cNvSpPr>
            <a:spLocks noGrp="1"/>
          </p:cNvSpPr>
          <p:nvPr>
            <p:ph sz="quarter" idx="1"/>
          </p:nvPr>
        </p:nvSpPr>
        <p:spPr>
          <a:xfrm>
            <a:off x="304800" y="1524000"/>
            <a:ext cx="8458200" cy="4492625"/>
          </a:xfrm>
        </p:spPr>
        <p:txBody>
          <a:bodyPr/>
          <a:lstStyle/>
          <a:p>
            <a:r>
              <a:rPr lang="ru-RU" sz="2800" dirty="0">
                <a:latin typeface="Verdana" pitchFamily="34" charset="0"/>
                <a:ea typeface="Verdana" pitchFamily="34" charset="0"/>
                <a:cs typeface="Verdana" pitchFamily="34" charset="0"/>
              </a:rPr>
              <a:t>1) </a:t>
            </a:r>
            <a:r>
              <a:rPr lang="ru-RU" sz="28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общественное разделение труда</a:t>
            </a:r>
            <a:r>
              <a:rPr lang="ru-RU" sz="2800" dirty="0">
                <a:latin typeface="Verdana" pitchFamily="34" charset="0"/>
                <a:ea typeface="Verdana" pitchFamily="34" charset="0"/>
                <a:cs typeface="Verdana" pitchFamily="34" charset="0"/>
              </a:rPr>
              <a:t>, которое объясняет необходимость обмена.</a:t>
            </a:r>
          </a:p>
          <a:p>
            <a:pPr>
              <a:buNone/>
            </a:pPr>
            <a:r>
              <a:rPr lang="ru-RU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Джордж решил лично произвести все ингредиенты для обычного сэндвича: выращивал пшеницу и овощи, добывал соль, доил корову, делал сыр, сам убил курицу. В итоге, чтобы с нуля сделать все продукты для сэндвича, у него ушло полгода и $ 1 500.</a:t>
            </a:r>
            <a:r>
              <a:rPr lang="ru-RU" sz="2800" dirty="0"/>
              <a:t> </a:t>
            </a:r>
            <a:endParaRPr lang="ru-RU" sz="2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ru-RU" sz="2800" dirty="0">
                <a:latin typeface="Verdana" pitchFamily="34" charset="0"/>
                <a:ea typeface="Verdana" pitchFamily="34" charset="0"/>
                <a:cs typeface="Verdana" pitchFamily="34" charset="0"/>
              </a:rPr>
              <a:t>2) </a:t>
            </a:r>
            <a:r>
              <a:rPr lang="ru-RU" sz="28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экономическая обособленность производителей </a:t>
            </a:r>
            <a:r>
              <a:rPr lang="ru-RU" sz="2800" dirty="0">
                <a:latin typeface="Verdana" pitchFamily="34" charset="0"/>
                <a:ea typeface="Verdana" pitchFamily="34" charset="0"/>
                <a:cs typeface="Verdana" pitchFamily="34" charset="0"/>
              </a:rPr>
              <a:t>на базе частной собственности. </a:t>
            </a:r>
          </a:p>
          <a:p>
            <a:r>
              <a:rPr lang="ru-RU" sz="2800" dirty="0">
                <a:latin typeface="Verdana" pitchFamily="34" charset="0"/>
                <a:ea typeface="Verdana" pitchFamily="34" charset="0"/>
                <a:cs typeface="Verdana" pitchFamily="34" charset="0"/>
              </a:rPr>
              <a:t>3) </a:t>
            </a:r>
            <a:r>
              <a:rPr lang="ru-RU" sz="28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самостоятельность и свобода </a:t>
            </a:r>
            <a:r>
              <a:rPr lang="ru-RU" sz="2800" dirty="0">
                <a:latin typeface="Verdana" pitchFamily="34" charset="0"/>
                <a:ea typeface="Verdana" pitchFamily="34" charset="0"/>
                <a:cs typeface="Verdana" pitchFamily="34" charset="0"/>
              </a:rPr>
              <a:t>всех субъектов рынка.</a:t>
            </a:r>
          </a:p>
          <a:p>
            <a:endParaRPr lang="ru-RU" sz="28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4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76BABD-4617-48E4-80FC-B17C85A34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33600"/>
            <a:ext cx="7467600" cy="1600200"/>
          </a:xfrm>
        </p:spPr>
        <p:txBody>
          <a:bodyPr>
            <a:normAutofit/>
          </a:bodyPr>
          <a:lstStyle/>
          <a:p>
            <a:pPr algn="ctr"/>
            <a:r>
              <a:rPr lang="ru-RU" sz="4800" dirty="0">
                <a:solidFill>
                  <a:schemeClr val="tx1"/>
                </a:solidFill>
              </a:rPr>
              <a:t>Какие задачи решает рынок?</a:t>
            </a:r>
          </a:p>
        </p:txBody>
      </p:sp>
    </p:spTree>
    <p:extLst>
      <p:ext uri="{BB962C8B-B14F-4D97-AF65-F5344CB8AC3E}">
        <p14:creationId xmlns:p14="http://schemas.microsoft.com/office/powerpoint/2010/main" val="4200016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467600" cy="7620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4000" b="1" cap="none">
                <a:solidFill>
                  <a:srgbClr val="E75C0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ФУНКЦИИ РЫНКА: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229600" cy="4114800"/>
          </a:xfrm>
        </p:spPr>
        <p:txBody>
          <a:bodyPr/>
          <a:lstStyle/>
          <a:p>
            <a:r>
              <a:rPr lang="ru-RU" sz="22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регулирующая функция</a:t>
            </a:r>
            <a:r>
              <a:rPr lang="ru-RU" sz="2200" dirty="0">
                <a:latin typeface="Verdana" pitchFamily="34" charset="0"/>
                <a:ea typeface="Verdana" pitchFamily="34" charset="0"/>
                <a:cs typeface="Verdana" pitchFamily="34" charset="0"/>
              </a:rPr>
              <a:t>. Рынок регулирует спрос и предложение товаров. </a:t>
            </a:r>
          </a:p>
          <a:p>
            <a:r>
              <a:rPr lang="ru-RU" sz="22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стимулирующая  функция. </a:t>
            </a:r>
            <a:r>
              <a:rPr lang="ru-RU" sz="2200" dirty="0">
                <a:latin typeface="Verdana" pitchFamily="34" charset="0"/>
                <a:ea typeface="Verdana" pitchFamily="34" charset="0"/>
                <a:cs typeface="Verdana" pitchFamily="34" charset="0"/>
              </a:rPr>
              <a:t>Чтобы  повысить  качество  товара,   снизить издержки, производители используют лучшие технологии (ради прибыли);</a:t>
            </a:r>
          </a:p>
          <a:p>
            <a:r>
              <a:rPr lang="ru-RU" sz="22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информационная функция.</a:t>
            </a:r>
            <a:r>
              <a:rPr lang="ru-RU" sz="2200" dirty="0">
                <a:latin typeface="Verdana" pitchFamily="34" charset="0"/>
                <a:ea typeface="Verdana" pitchFamily="34" charset="0"/>
                <a:cs typeface="Verdana" pitchFamily="34" charset="0"/>
              </a:rPr>
              <a:t> Рынок дает информацию о ценах на товары и на ресурсы.</a:t>
            </a:r>
          </a:p>
          <a:p>
            <a:r>
              <a:rPr lang="ru-RU" sz="22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посредническая функция.</a:t>
            </a:r>
            <a:r>
              <a:rPr lang="ru-RU" sz="2200" dirty="0">
                <a:latin typeface="Verdana" pitchFamily="34" charset="0"/>
                <a:ea typeface="Verdana" pitchFamily="34" charset="0"/>
                <a:cs typeface="Verdana" pitchFamily="34" charset="0"/>
              </a:rPr>
              <a:t>  Потребитель может выбрать продавца, а продавец может выбрать покупателя.</a:t>
            </a:r>
          </a:p>
          <a:p>
            <a:r>
              <a:rPr lang="ru-RU" sz="22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санирующая функция</a:t>
            </a:r>
            <a:r>
              <a:rPr lang="ru-RU" sz="2200" dirty="0">
                <a:latin typeface="Verdana" pitchFamily="34" charset="0"/>
                <a:ea typeface="Verdana" pitchFamily="34" charset="0"/>
                <a:cs typeface="Verdana" pitchFamily="34" charset="0"/>
              </a:rPr>
              <a:t>. Рынок очищает экономику от тех производителей, которые работают неэффективно.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143000"/>
            <a:ext cx="8559800" cy="4579938"/>
          </a:xfrm>
        </p:spPr>
        <p:txBody>
          <a:bodyPr/>
          <a:lstStyle/>
          <a:p>
            <a:r>
              <a:rPr lang="ru-RU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Коммуникативная функция. </a:t>
            </a:r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Рынок заставляет производителей и потребителей согласованно действовать даже в том случае, когда они не задумываются о существовании друг друга. </a:t>
            </a:r>
          </a:p>
          <a:p>
            <a:r>
              <a:rPr lang="ru-RU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Распределительная функция. </a:t>
            </a:r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Получаемые доходы представляют собой выплаты за ресурсы. Доходы людей зависят от количества, качества ресурсов и от цен. </a:t>
            </a:r>
          </a:p>
          <a:p>
            <a:r>
              <a:rPr lang="ru-RU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социальная функция.</a:t>
            </a:r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 Те, кто работал плохо - беднеют, кто работал хорошо - становятся богатыми.</a:t>
            </a:r>
          </a:p>
          <a:p>
            <a:endParaRPr lang="ru-RU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ru-RU" sz="2800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09600" y="0"/>
            <a:ext cx="7467600" cy="762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ctr" eaLnBrk="0" hangingPunct="0"/>
            <a:r>
              <a:rPr lang="ru-RU" sz="4000" b="1">
                <a:solidFill>
                  <a:srgbClr val="E75C01"/>
                </a:solidFill>
                <a:latin typeface="Verdana" pitchFamily="34" charset="0"/>
              </a:rPr>
              <a:t>ФУНКЦИИ РЫНКА: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6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6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6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Эркер">
  <a:themeElements>
    <a:clrScheme name="Эркер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Эркер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Эркер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Эркер">
    <a:dk1>
      <a:sysClr val="windowText" lastClr="000000"/>
    </a:dk1>
    <a:lt1>
      <a:sysClr val="window" lastClr="FFFFFF"/>
    </a:lt1>
    <a:dk2>
      <a:srgbClr val="575F6D"/>
    </a:dk2>
    <a:lt2>
      <a:srgbClr val="FFF39D"/>
    </a:lt2>
    <a:accent1>
      <a:srgbClr val="FE8637"/>
    </a:accent1>
    <a:accent2>
      <a:srgbClr val="7598D9"/>
    </a:accent2>
    <a:accent3>
      <a:srgbClr val="B32C16"/>
    </a:accent3>
    <a:accent4>
      <a:srgbClr val="F5CD2D"/>
    </a:accent4>
    <a:accent5>
      <a:srgbClr val="AEBAD5"/>
    </a:accent5>
    <a:accent6>
      <a:srgbClr val="777C84"/>
    </a:accent6>
    <a:hlink>
      <a:srgbClr val="D2611C"/>
    </a:hlink>
    <a:folHlink>
      <a:srgbClr val="3B435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6499</TotalTime>
  <Words>1258</Words>
  <Application>Microsoft Office PowerPoint</Application>
  <PresentationFormat>Экран (4:3)</PresentationFormat>
  <Paragraphs>217</Paragraphs>
  <Slides>39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39</vt:i4>
      </vt:variant>
    </vt:vector>
  </HeadingPairs>
  <TitlesOfParts>
    <vt:vector size="46" baseType="lpstr">
      <vt:lpstr>Arial</vt:lpstr>
      <vt:lpstr>Century Schoolbook</vt:lpstr>
      <vt:lpstr>Times New Roman</vt:lpstr>
      <vt:lpstr>Verdana</vt:lpstr>
      <vt:lpstr>Wingdings</vt:lpstr>
      <vt:lpstr>Wingdings 2</vt:lpstr>
      <vt:lpstr>Эркер</vt:lpstr>
      <vt:lpstr>ТЕМА 4.  РЫНОЧНАЯ ЭКОНОМИКА И ЕЕ МОДЕЛИ</vt:lpstr>
      <vt:lpstr>ТЕМА 4. ВОПРОСЫ:</vt:lpstr>
      <vt:lpstr>Что такое рынок?</vt:lpstr>
      <vt:lpstr>Презентация PowerPoint</vt:lpstr>
      <vt:lpstr>Что должно было произойти, чтобы появился рынок?</vt:lpstr>
      <vt:lpstr>УСЛОВИЯ ВОЗНИКНОВЕНИЯ РЫНКА</vt:lpstr>
      <vt:lpstr>Какие задачи решает рынок?</vt:lpstr>
      <vt:lpstr>ФУНКЦИИ РЫНКА:</vt:lpstr>
      <vt:lpstr>Презентация PowerPoint</vt:lpstr>
      <vt:lpstr>Вопрос 2. Понятие,  типы и методы  конкуренции. </vt:lpstr>
      <vt:lpstr>Конкуренция по субъектам:</vt:lpstr>
      <vt:lpstr>Презентация PowerPoint</vt:lpstr>
      <vt:lpstr>Методы конкуренции </vt:lpstr>
      <vt:lpstr>Презентация PowerPoint</vt:lpstr>
      <vt:lpstr>ОБЪЕКТНАЯ СТРУКТУРА РЫНКА:</vt:lpstr>
      <vt:lpstr>ГЕОГРАФИЧЕСКАЯ СТРУКТУРА РЫНКА</vt:lpstr>
      <vt:lpstr>Что надо чтобы рынок работал? Или что мы будем всегда игнорировать.</vt:lpstr>
      <vt:lpstr>РЫНОЧНАЯ ИНФРАСТРУКТУРА</vt:lpstr>
      <vt:lpstr>А всегда ли рынок — это хорошо?</vt:lpstr>
      <vt:lpstr>Презентация PowerPoint</vt:lpstr>
      <vt:lpstr>«ФИАСКО» (НЕУДАЧИ) РЫНКА:</vt:lpstr>
      <vt:lpstr>Презентация PowerPoint</vt:lpstr>
      <vt:lpstr>Социальная эффективность </vt:lpstr>
      <vt:lpstr>Презентация PowerPoint</vt:lpstr>
      <vt:lpstr>Примеры внешних эффектов: отрицательные</vt:lpstr>
      <vt:lpstr>Примеры внешних эффектов: положительные</vt:lpstr>
      <vt:lpstr>Презентация PowerPoint</vt:lpstr>
      <vt:lpstr>Примеры общественных благ</vt:lpstr>
      <vt:lpstr>Проблема монополизма</vt:lpstr>
      <vt:lpstr>Проблема асимметричности рыночной информации  </vt:lpstr>
      <vt:lpstr>Государство вмешивается в экономику:</vt:lpstr>
      <vt:lpstr>Государство вмешивается в экономику:</vt:lpstr>
      <vt:lpstr>Презентация PowerPoint</vt:lpstr>
      <vt:lpstr>Презентация PowerPoint</vt:lpstr>
      <vt:lpstr>Социальная рыночная экономика (Европа)</vt:lpstr>
      <vt:lpstr>Модель «скандинавского социализма»</vt:lpstr>
      <vt:lpstr>Презентация PowerPoint</vt:lpstr>
      <vt:lpstr>Презентация PowerPoint</vt:lpstr>
      <vt:lpstr>Спасибо за внимание! </vt:lpstr>
    </vt:vector>
  </TitlesOfParts>
  <Company>Asbs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ket</dc:creator>
  <cp:lastModifiedBy>Александр Кравченко</cp:lastModifiedBy>
  <cp:revision>467</cp:revision>
  <dcterms:created xsi:type="dcterms:W3CDTF">2005-11-15T18:07:50Z</dcterms:created>
  <dcterms:modified xsi:type="dcterms:W3CDTF">2020-09-10T16:07:44Z</dcterms:modified>
</cp:coreProperties>
</file>